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9" r:id="rId3"/>
    <p:sldId id="324" r:id="rId4"/>
    <p:sldId id="258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7" r:id="rId14"/>
    <p:sldId id="338" r:id="rId15"/>
    <p:sldId id="343" r:id="rId16"/>
    <p:sldId id="339" r:id="rId17"/>
    <p:sldId id="340" r:id="rId18"/>
    <p:sldId id="341" r:id="rId19"/>
    <p:sldId id="342" r:id="rId20"/>
    <p:sldId id="333" r:id="rId21"/>
    <p:sldId id="334" r:id="rId22"/>
    <p:sldId id="335" r:id="rId23"/>
    <p:sldId id="336" r:id="rId24"/>
    <p:sldId id="344" r:id="rId25"/>
    <p:sldId id="345" r:id="rId26"/>
    <p:sldId id="346" r:id="rId27"/>
    <p:sldId id="347" r:id="rId28"/>
    <p:sldId id="348" r:id="rId29"/>
    <p:sldId id="349" r:id="rId30"/>
    <p:sldId id="26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05A"/>
    <a:srgbClr val="FFC5C5"/>
    <a:srgbClr val="FFABAB"/>
    <a:srgbClr val="FCF3FF"/>
    <a:srgbClr val="DC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0AEB6-2A51-44BF-85B7-CE0963DA8B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EE6B9-AA4E-49BA-BD89-D605DACDE433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مشکل اول</a:t>
          </a:r>
        </a:p>
      </dgm:t>
    </dgm:pt>
    <dgm:pt modelId="{4E58492B-B96D-408B-92F8-20C6C24F7416}" type="parTrans" cxnId="{9F81B192-013D-4FE8-AFE5-B4B862A7770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6172CEB2-E417-4E40-95C9-1F0DB6EB73FF}" type="sibTrans" cxnId="{9F81B192-013D-4FE8-AFE5-B4B862A77703}">
      <dgm:prSet/>
      <dgm:spPr>
        <a:noFill/>
        <a:ln>
          <a:solidFill>
            <a:srgbClr val="55405A"/>
          </a:solidFill>
        </a:ln>
      </dgm:spPr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1AD9A0BD-222F-4913-82E1-671E3DAD8333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مشکل دوم</a:t>
          </a:r>
        </a:p>
      </dgm:t>
    </dgm:pt>
    <dgm:pt modelId="{A17D798C-4D26-4CD7-867F-33AF9C24A58A}" type="parTrans" cxnId="{52D9C24F-ED44-4D13-AC26-70E0668AC2B2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0023F609-FAFD-4692-83BB-05DE7A048B84}" type="sibTrans" cxnId="{52D9C24F-ED44-4D13-AC26-70E0668AC2B2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F1F44D0C-DAE1-4011-8DB6-499924F12979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مشکل سوم</a:t>
          </a:r>
        </a:p>
      </dgm:t>
    </dgm:pt>
    <dgm:pt modelId="{11F44169-59FA-4EC4-A206-7377DCF2A3F9}" type="parTrans" cxnId="{8BB24056-E2EB-464A-BCA1-F307AAAD2A3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77CD9B8B-E29E-48B9-85F0-924D2B46593E}" type="sibTrans" cxnId="{8BB24056-E2EB-464A-BCA1-F307AAAD2A3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69CDE8DE-9C29-454F-B6BB-DC401ACB56C7}" type="pres">
      <dgm:prSet presAssocID="{7F10AEB6-2A51-44BF-85B7-CE0963DA8B9A}" presName="Name0" presStyleCnt="0">
        <dgm:presLayoutVars>
          <dgm:chMax val="7"/>
          <dgm:chPref val="7"/>
          <dgm:dir val="rev"/>
        </dgm:presLayoutVars>
      </dgm:prSet>
      <dgm:spPr/>
    </dgm:pt>
    <dgm:pt modelId="{8E57FEA5-EFB2-4AE0-9D99-65835BF3248A}" type="pres">
      <dgm:prSet presAssocID="{7F10AEB6-2A51-44BF-85B7-CE0963DA8B9A}" presName="Name1" presStyleCnt="0"/>
      <dgm:spPr/>
    </dgm:pt>
    <dgm:pt modelId="{309C8BEF-006F-4D23-8D23-DAA3AE3E9A31}" type="pres">
      <dgm:prSet presAssocID="{7F10AEB6-2A51-44BF-85B7-CE0963DA8B9A}" presName="cycle" presStyleCnt="0"/>
      <dgm:spPr/>
    </dgm:pt>
    <dgm:pt modelId="{F20CD56A-0DF5-4D6F-BDBF-DD350A643627}" type="pres">
      <dgm:prSet presAssocID="{7F10AEB6-2A51-44BF-85B7-CE0963DA8B9A}" presName="srcNode" presStyleLbl="node1" presStyleIdx="0" presStyleCnt="3"/>
      <dgm:spPr/>
    </dgm:pt>
    <dgm:pt modelId="{9CCD7A86-28AD-4BF8-A3D7-C565267B1171}" type="pres">
      <dgm:prSet presAssocID="{7F10AEB6-2A51-44BF-85B7-CE0963DA8B9A}" presName="conn" presStyleLbl="parChTrans1D2" presStyleIdx="0" presStyleCnt="1"/>
      <dgm:spPr/>
    </dgm:pt>
    <dgm:pt modelId="{97FF0498-C96E-4798-A636-EABFFF18BD59}" type="pres">
      <dgm:prSet presAssocID="{7F10AEB6-2A51-44BF-85B7-CE0963DA8B9A}" presName="extraNode" presStyleLbl="node1" presStyleIdx="0" presStyleCnt="3"/>
      <dgm:spPr/>
    </dgm:pt>
    <dgm:pt modelId="{B8B02A53-0416-426F-8268-46D05E1728FA}" type="pres">
      <dgm:prSet presAssocID="{7F10AEB6-2A51-44BF-85B7-CE0963DA8B9A}" presName="dstNode" presStyleLbl="node1" presStyleIdx="0" presStyleCnt="3"/>
      <dgm:spPr/>
    </dgm:pt>
    <dgm:pt modelId="{CE67F744-182A-4DF6-9CB1-CD584E5EDBAF}" type="pres">
      <dgm:prSet presAssocID="{1FDEE6B9-AA4E-49BA-BD89-D605DACDE433}" presName="text_1" presStyleLbl="node1" presStyleIdx="0" presStyleCnt="3">
        <dgm:presLayoutVars>
          <dgm:bulletEnabled val="1"/>
        </dgm:presLayoutVars>
      </dgm:prSet>
      <dgm:spPr/>
    </dgm:pt>
    <dgm:pt modelId="{42AB2769-A86F-4BE3-9F1C-17E8DDA2C186}" type="pres">
      <dgm:prSet presAssocID="{1FDEE6B9-AA4E-49BA-BD89-D605DACDE433}" presName="accent_1" presStyleCnt="0"/>
      <dgm:spPr/>
    </dgm:pt>
    <dgm:pt modelId="{F0E4A0DC-2AD4-4858-9547-B7BF2B61BA40}" type="pres">
      <dgm:prSet presAssocID="{1FDEE6B9-AA4E-49BA-BD89-D605DACDE433}" presName="accentRepeatNode" presStyleLbl="solidFgAcc1" presStyleIdx="0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  <dgm:pt modelId="{FF5CE409-3A51-4DC6-BF4B-04579E46ABD8}" type="pres">
      <dgm:prSet presAssocID="{1AD9A0BD-222F-4913-82E1-671E3DAD8333}" presName="text_2" presStyleLbl="node1" presStyleIdx="1" presStyleCnt="3">
        <dgm:presLayoutVars>
          <dgm:bulletEnabled val="1"/>
        </dgm:presLayoutVars>
      </dgm:prSet>
      <dgm:spPr/>
    </dgm:pt>
    <dgm:pt modelId="{5BBBFB5A-A4C1-4CB2-9481-7793B812CC32}" type="pres">
      <dgm:prSet presAssocID="{1AD9A0BD-222F-4913-82E1-671E3DAD8333}" presName="accent_2" presStyleCnt="0"/>
      <dgm:spPr/>
    </dgm:pt>
    <dgm:pt modelId="{80E83BBD-DAAF-4B38-9CEF-75E54A22435B}" type="pres">
      <dgm:prSet presAssocID="{1AD9A0BD-222F-4913-82E1-671E3DAD8333}" presName="accentRepeatNode" presStyleLbl="solidFgAcc1" presStyleIdx="1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  <dgm:pt modelId="{F74537E8-2592-48C5-97A9-5EBAE49800B8}" type="pres">
      <dgm:prSet presAssocID="{F1F44D0C-DAE1-4011-8DB6-499924F12979}" presName="text_3" presStyleLbl="node1" presStyleIdx="2" presStyleCnt="3">
        <dgm:presLayoutVars>
          <dgm:bulletEnabled val="1"/>
        </dgm:presLayoutVars>
      </dgm:prSet>
      <dgm:spPr/>
    </dgm:pt>
    <dgm:pt modelId="{D41EB998-457B-4F7F-B875-A9B9D7FBA852}" type="pres">
      <dgm:prSet presAssocID="{F1F44D0C-DAE1-4011-8DB6-499924F12979}" presName="accent_3" presStyleCnt="0"/>
      <dgm:spPr/>
    </dgm:pt>
    <dgm:pt modelId="{D7875187-30E0-4580-8909-6A4B63E5C0CE}" type="pres">
      <dgm:prSet presAssocID="{F1F44D0C-DAE1-4011-8DB6-499924F12979}" presName="accentRepeatNode" presStyleLbl="solidFgAcc1" presStyleIdx="2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</dgm:ptLst>
  <dgm:cxnLst>
    <dgm:cxn modelId="{F2AE6100-C917-4872-8D18-413F5AF97520}" type="presOf" srcId="{1FDEE6B9-AA4E-49BA-BD89-D605DACDE433}" destId="{CE67F744-182A-4DF6-9CB1-CD584E5EDBAF}" srcOrd="0" destOrd="0" presId="urn:microsoft.com/office/officeart/2008/layout/VerticalCurvedList"/>
    <dgm:cxn modelId="{42CD4E49-6263-417F-837C-F379B94BB354}" type="presOf" srcId="{7F10AEB6-2A51-44BF-85B7-CE0963DA8B9A}" destId="{69CDE8DE-9C29-454F-B6BB-DC401ACB56C7}" srcOrd="0" destOrd="0" presId="urn:microsoft.com/office/officeart/2008/layout/VerticalCurvedList"/>
    <dgm:cxn modelId="{BDE69D4B-DBA5-4830-979D-0BA69DABF002}" type="presOf" srcId="{6172CEB2-E417-4E40-95C9-1F0DB6EB73FF}" destId="{9CCD7A86-28AD-4BF8-A3D7-C565267B1171}" srcOrd="0" destOrd="0" presId="urn:microsoft.com/office/officeart/2008/layout/VerticalCurvedList"/>
    <dgm:cxn modelId="{52D9C24F-ED44-4D13-AC26-70E0668AC2B2}" srcId="{7F10AEB6-2A51-44BF-85B7-CE0963DA8B9A}" destId="{1AD9A0BD-222F-4913-82E1-671E3DAD8333}" srcOrd="1" destOrd="0" parTransId="{A17D798C-4D26-4CD7-867F-33AF9C24A58A}" sibTransId="{0023F609-FAFD-4692-83BB-05DE7A048B84}"/>
    <dgm:cxn modelId="{8BB24056-E2EB-464A-BCA1-F307AAAD2A33}" srcId="{7F10AEB6-2A51-44BF-85B7-CE0963DA8B9A}" destId="{F1F44D0C-DAE1-4011-8DB6-499924F12979}" srcOrd="2" destOrd="0" parTransId="{11F44169-59FA-4EC4-A206-7377DCF2A3F9}" sibTransId="{77CD9B8B-E29E-48B9-85F0-924D2B46593E}"/>
    <dgm:cxn modelId="{9F81B192-013D-4FE8-AFE5-B4B862A77703}" srcId="{7F10AEB6-2A51-44BF-85B7-CE0963DA8B9A}" destId="{1FDEE6B9-AA4E-49BA-BD89-D605DACDE433}" srcOrd="0" destOrd="0" parTransId="{4E58492B-B96D-408B-92F8-20C6C24F7416}" sibTransId="{6172CEB2-E417-4E40-95C9-1F0DB6EB73FF}"/>
    <dgm:cxn modelId="{2D6D5AD4-90ED-457A-8647-C43EDEB4DCB9}" type="presOf" srcId="{F1F44D0C-DAE1-4011-8DB6-499924F12979}" destId="{F74537E8-2592-48C5-97A9-5EBAE49800B8}" srcOrd="0" destOrd="0" presId="urn:microsoft.com/office/officeart/2008/layout/VerticalCurvedList"/>
    <dgm:cxn modelId="{21992BE4-320C-4270-B236-E2692CD75D70}" type="presOf" srcId="{1AD9A0BD-222F-4913-82E1-671E3DAD8333}" destId="{FF5CE409-3A51-4DC6-BF4B-04579E46ABD8}" srcOrd="0" destOrd="0" presId="urn:microsoft.com/office/officeart/2008/layout/VerticalCurvedList"/>
    <dgm:cxn modelId="{1620BF20-1537-45A2-94AE-2704D89DE4B0}" type="presParOf" srcId="{69CDE8DE-9C29-454F-B6BB-DC401ACB56C7}" destId="{8E57FEA5-EFB2-4AE0-9D99-65835BF3248A}" srcOrd="0" destOrd="0" presId="urn:microsoft.com/office/officeart/2008/layout/VerticalCurvedList"/>
    <dgm:cxn modelId="{C6F6333F-662C-45AB-B28E-DB60CA518F3E}" type="presParOf" srcId="{8E57FEA5-EFB2-4AE0-9D99-65835BF3248A}" destId="{309C8BEF-006F-4D23-8D23-DAA3AE3E9A31}" srcOrd="0" destOrd="0" presId="urn:microsoft.com/office/officeart/2008/layout/VerticalCurvedList"/>
    <dgm:cxn modelId="{3EB49247-A64A-4859-8DB1-B7F7278D7B61}" type="presParOf" srcId="{309C8BEF-006F-4D23-8D23-DAA3AE3E9A31}" destId="{F20CD56A-0DF5-4D6F-BDBF-DD350A643627}" srcOrd="0" destOrd="0" presId="urn:microsoft.com/office/officeart/2008/layout/VerticalCurvedList"/>
    <dgm:cxn modelId="{F6D645F4-BF09-4578-A116-950D1BBB05C4}" type="presParOf" srcId="{309C8BEF-006F-4D23-8D23-DAA3AE3E9A31}" destId="{9CCD7A86-28AD-4BF8-A3D7-C565267B1171}" srcOrd="1" destOrd="0" presId="urn:microsoft.com/office/officeart/2008/layout/VerticalCurvedList"/>
    <dgm:cxn modelId="{99D00B3C-CEDF-4EC9-A307-71213C40EDF0}" type="presParOf" srcId="{309C8BEF-006F-4D23-8D23-DAA3AE3E9A31}" destId="{97FF0498-C96E-4798-A636-EABFFF18BD59}" srcOrd="2" destOrd="0" presId="urn:microsoft.com/office/officeart/2008/layout/VerticalCurvedList"/>
    <dgm:cxn modelId="{0D6DAED2-2DDE-4E8C-986B-8B7DDB9D8ECE}" type="presParOf" srcId="{309C8BEF-006F-4D23-8D23-DAA3AE3E9A31}" destId="{B8B02A53-0416-426F-8268-46D05E1728FA}" srcOrd="3" destOrd="0" presId="urn:microsoft.com/office/officeart/2008/layout/VerticalCurvedList"/>
    <dgm:cxn modelId="{AC304736-9053-4D83-8104-7FC3EA7DFF16}" type="presParOf" srcId="{8E57FEA5-EFB2-4AE0-9D99-65835BF3248A}" destId="{CE67F744-182A-4DF6-9CB1-CD584E5EDBAF}" srcOrd="1" destOrd="0" presId="urn:microsoft.com/office/officeart/2008/layout/VerticalCurvedList"/>
    <dgm:cxn modelId="{D56B5F6C-AA7A-4FBC-AC64-CD672E47EFEE}" type="presParOf" srcId="{8E57FEA5-EFB2-4AE0-9D99-65835BF3248A}" destId="{42AB2769-A86F-4BE3-9F1C-17E8DDA2C186}" srcOrd="2" destOrd="0" presId="urn:microsoft.com/office/officeart/2008/layout/VerticalCurvedList"/>
    <dgm:cxn modelId="{E8277EF4-C3DC-4994-B610-D4CCA59B3510}" type="presParOf" srcId="{42AB2769-A86F-4BE3-9F1C-17E8DDA2C186}" destId="{F0E4A0DC-2AD4-4858-9547-B7BF2B61BA40}" srcOrd="0" destOrd="0" presId="urn:microsoft.com/office/officeart/2008/layout/VerticalCurvedList"/>
    <dgm:cxn modelId="{0369A48C-3A89-4E38-A2D8-5B456D7DC87E}" type="presParOf" srcId="{8E57FEA5-EFB2-4AE0-9D99-65835BF3248A}" destId="{FF5CE409-3A51-4DC6-BF4B-04579E46ABD8}" srcOrd="3" destOrd="0" presId="urn:microsoft.com/office/officeart/2008/layout/VerticalCurvedList"/>
    <dgm:cxn modelId="{D5BD2575-E0F7-4870-9DE1-D8F49855550C}" type="presParOf" srcId="{8E57FEA5-EFB2-4AE0-9D99-65835BF3248A}" destId="{5BBBFB5A-A4C1-4CB2-9481-7793B812CC32}" srcOrd="4" destOrd="0" presId="urn:microsoft.com/office/officeart/2008/layout/VerticalCurvedList"/>
    <dgm:cxn modelId="{8BD6AAC5-50DA-485D-BD2E-563B1B107412}" type="presParOf" srcId="{5BBBFB5A-A4C1-4CB2-9481-7793B812CC32}" destId="{80E83BBD-DAAF-4B38-9CEF-75E54A22435B}" srcOrd="0" destOrd="0" presId="urn:microsoft.com/office/officeart/2008/layout/VerticalCurvedList"/>
    <dgm:cxn modelId="{24C937AB-923F-49B4-B603-85292A471FED}" type="presParOf" srcId="{8E57FEA5-EFB2-4AE0-9D99-65835BF3248A}" destId="{F74537E8-2592-48C5-97A9-5EBAE49800B8}" srcOrd="5" destOrd="0" presId="urn:microsoft.com/office/officeart/2008/layout/VerticalCurvedList"/>
    <dgm:cxn modelId="{43214391-D956-4212-AE9C-70DB43F6EB9F}" type="presParOf" srcId="{8E57FEA5-EFB2-4AE0-9D99-65835BF3248A}" destId="{D41EB998-457B-4F7F-B875-A9B9D7FBA852}" srcOrd="6" destOrd="0" presId="urn:microsoft.com/office/officeart/2008/layout/VerticalCurvedList"/>
    <dgm:cxn modelId="{7EDFEBDF-FEE4-444C-B19C-C87DB8EB30C6}" type="presParOf" srcId="{D41EB998-457B-4F7F-B875-A9B9D7FBA852}" destId="{D7875187-30E0-4580-8909-6A4B63E5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0AEB6-2A51-44BF-85B7-CE0963DA8B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EE6B9-AA4E-49BA-BD89-D605DACDE433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راه حل  اول</a:t>
          </a:r>
        </a:p>
      </dgm:t>
    </dgm:pt>
    <dgm:pt modelId="{4E58492B-B96D-408B-92F8-20C6C24F7416}" type="parTrans" cxnId="{9F81B192-013D-4FE8-AFE5-B4B862A7770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6172CEB2-E417-4E40-95C9-1F0DB6EB73FF}" type="sibTrans" cxnId="{9F81B192-013D-4FE8-AFE5-B4B862A77703}">
      <dgm:prSet/>
      <dgm:spPr>
        <a:noFill/>
        <a:ln>
          <a:solidFill>
            <a:srgbClr val="55405A"/>
          </a:solidFill>
        </a:ln>
      </dgm:spPr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1AD9A0BD-222F-4913-82E1-671E3DAD8333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راه حل دوم</a:t>
          </a:r>
        </a:p>
      </dgm:t>
    </dgm:pt>
    <dgm:pt modelId="{A17D798C-4D26-4CD7-867F-33AF9C24A58A}" type="parTrans" cxnId="{52D9C24F-ED44-4D13-AC26-70E0668AC2B2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0023F609-FAFD-4692-83BB-05DE7A048B84}" type="sibTrans" cxnId="{52D9C24F-ED44-4D13-AC26-70E0668AC2B2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F1F44D0C-DAE1-4011-8DB6-499924F12979}">
      <dgm:prSet custT="1"/>
      <dgm:spPr>
        <a:solidFill>
          <a:srgbClr val="55405A"/>
        </a:solidFill>
        <a:ln>
          <a:solidFill>
            <a:srgbClr val="55405A"/>
          </a:solidFill>
        </a:ln>
      </dgm:spPr>
      <dgm:t>
        <a:bodyPr/>
        <a:lstStyle/>
        <a:p>
          <a:pPr algn="ctr" rtl="1"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راه حل سوم</a:t>
          </a:r>
        </a:p>
      </dgm:t>
    </dgm:pt>
    <dgm:pt modelId="{11F44169-59FA-4EC4-A206-7377DCF2A3F9}" type="parTrans" cxnId="{8BB24056-E2EB-464A-BCA1-F307AAAD2A3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77CD9B8B-E29E-48B9-85F0-924D2B46593E}" type="sibTrans" cxnId="{8BB24056-E2EB-464A-BCA1-F307AAAD2A33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1800"/>
        </a:p>
      </dgm:t>
    </dgm:pt>
    <dgm:pt modelId="{69CDE8DE-9C29-454F-B6BB-DC401ACB56C7}" type="pres">
      <dgm:prSet presAssocID="{7F10AEB6-2A51-44BF-85B7-CE0963DA8B9A}" presName="Name0" presStyleCnt="0">
        <dgm:presLayoutVars>
          <dgm:chMax val="7"/>
          <dgm:chPref val="7"/>
          <dgm:dir val="rev"/>
        </dgm:presLayoutVars>
      </dgm:prSet>
      <dgm:spPr/>
    </dgm:pt>
    <dgm:pt modelId="{8E57FEA5-EFB2-4AE0-9D99-65835BF3248A}" type="pres">
      <dgm:prSet presAssocID="{7F10AEB6-2A51-44BF-85B7-CE0963DA8B9A}" presName="Name1" presStyleCnt="0"/>
      <dgm:spPr/>
    </dgm:pt>
    <dgm:pt modelId="{309C8BEF-006F-4D23-8D23-DAA3AE3E9A31}" type="pres">
      <dgm:prSet presAssocID="{7F10AEB6-2A51-44BF-85B7-CE0963DA8B9A}" presName="cycle" presStyleCnt="0"/>
      <dgm:spPr/>
    </dgm:pt>
    <dgm:pt modelId="{F20CD56A-0DF5-4D6F-BDBF-DD350A643627}" type="pres">
      <dgm:prSet presAssocID="{7F10AEB6-2A51-44BF-85B7-CE0963DA8B9A}" presName="srcNode" presStyleLbl="node1" presStyleIdx="0" presStyleCnt="3"/>
      <dgm:spPr/>
    </dgm:pt>
    <dgm:pt modelId="{9CCD7A86-28AD-4BF8-A3D7-C565267B1171}" type="pres">
      <dgm:prSet presAssocID="{7F10AEB6-2A51-44BF-85B7-CE0963DA8B9A}" presName="conn" presStyleLbl="parChTrans1D2" presStyleIdx="0" presStyleCnt="1"/>
      <dgm:spPr/>
    </dgm:pt>
    <dgm:pt modelId="{97FF0498-C96E-4798-A636-EABFFF18BD59}" type="pres">
      <dgm:prSet presAssocID="{7F10AEB6-2A51-44BF-85B7-CE0963DA8B9A}" presName="extraNode" presStyleLbl="node1" presStyleIdx="0" presStyleCnt="3"/>
      <dgm:spPr/>
    </dgm:pt>
    <dgm:pt modelId="{B8B02A53-0416-426F-8268-46D05E1728FA}" type="pres">
      <dgm:prSet presAssocID="{7F10AEB6-2A51-44BF-85B7-CE0963DA8B9A}" presName="dstNode" presStyleLbl="node1" presStyleIdx="0" presStyleCnt="3"/>
      <dgm:spPr/>
    </dgm:pt>
    <dgm:pt modelId="{CE67F744-182A-4DF6-9CB1-CD584E5EDBAF}" type="pres">
      <dgm:prSet presAssocID="{1FDEE6B9-AA4E-49BA-BD89-D605DACDE433}" presName="text_1" presStyleLbl="node1" presStyleIdx="0" presStyleCnt="3">
        <dgm:presLayoutVars>
          <dgm:bulletEnabled val="1"/>
        </dgm:presLayoutVars>
      </dgm:prSet>
      <dgm:spPr/>
    </dgm:pt>
    <dgm:pt modelId="{42AB2769-A86F-4BE3-9F1C-17E8DDA2C186}" type="pres">
      <dgm:prSet presAssocID="{1FDEE6B9-AA4E-49BA-BD89-D605DACDE433}" presName="accent_1" presStyleCnt="0"/>
      <dgm:spPr/>
    </dgm:pt>
    <dgm:pt modelId="{F0E4A0DC-2AD4-4858-9547-B7BF2B61BA40}" type="pres">
      <dgm:prSet presAssocID="{1FDEE6B9-AA4E-49BA-BD89-D605DACDE433}" presName="accentRepeatNode" presStyleLbl="solidFgAcc1" presStyleIdx="0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  <dgm:pt modelId="{FF5CE409-3A51-4DC6-BF4B-04579E46ABD8}" type="pres">
      <dgm:prSet presAssocID="{1AD9A0BD-222F-4913-82E1-671E3DAD8333}" presName="text_2" presStyleLbl="node1" presStyleIdx="1" presStyleCnt="3">
        <dgm:presLayoutVars>
          <dgm:bulletEnabled val="1"/>
        </dgm:presLayoutVars>
      </dgm:prSet>
      <dgm:spPr/>
    </dgm:pt>
    <dgm:pt modelId="{5BBBFB5A-A4C1-4CB2-9481-7793B812CC32}" type="pres">
      <dgm:prSet presAssocID="{1AD9A0BD-222F-4913-82E1-671E3DAD8333}" presName="accent_2" presStyleCnt="0"/>
      <dgm:spPr/>
    </dgm:pt>
    <dgm:pt modelId="{80E83BBD-DAAF-4B38-9CEF-75E54A22435B}" type="pres">
      <dgm:prSet presAssocID="{1AD9A0BD-222F-4913-82E1-671E3DAD8333}" presName="accentRepeatNode" presStyleLbl="solidFgAcc1" presStyleIdx="1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  <dgm:pt modelId="{F74537E8-2592-48C5-97A9-5EBAE49800B8}" type="pres">
      <dgm:prSet presAssocID="{F1F44D0C-DAE1-4011-8DB6-499924F12979}" presName="text_3" presStyleLbl="node1" presStyleIdx="2" presStyleCnt="3">
        <dgm:presLayoutVars>
          <dgm:bulletEnabled val="1"/>
        </dgm:presLayoutVars>
      </dgm:prSet>
      <dgm:spPr/>
    </dgm:pt>
    <dgm:pt modelId="{D41EB998-457B-4F7F-B875-A9B9D7FBA852}" type="pres">
      <dgm:prSet presAssocID="{F1F44D0C-DAE1-4011-8DB6-499924F12979}" presName="accent_3" presStyleCnt="0"/>
      <dgm:spPr/>
    </dgm:pt>
    <dgm:pt modelId="{D7875187-30E0-4580-8909-6A4B63E5C0CE}" type="pres">
      <dgm:prSet presAssocID="{F1F44D0C-DAE1-4011-8DB6-499924F12979}" presName="accentRepeatNode" presStyleLbl="solidFgAcc1" presStyleIdx="2" presStyleCnt="3"/>
      <dgm:spPr>
        <a:solidFill>
          <a:srgbClr val="FCF3FF"/>
        </a:solidFill>
        <a:ln w="31750">
          <a:solidFill>
            <a:srgbClr val="55405A"/>
          </a:solidFill>
        </a:ln>
      </dgm:spPr>
    </dgm:pt>
  </dgm:ptLst>
  <dgm:cxnLst>
    <dgm:cxn modelId="{F2AE6100-C917-4872-8D18-413F5AF97520}" type="presOf" srcId="{1FDEE6B9-AA4E-49BA-BD89-D605DACDE433}" destId="{CE67F744-182A-4DF6-9CB1-CD584E5EDBAF}" srcOrd="0" destOrd="0" presId="urn:microsoft.com/office/officeart/2008/layout/VerticalCurvedList"/>
    <dgm:cxn modelId="{42CD4E49-6263-417F-837C-F379B94BB354}" type="presOf" srcId="{7F10AEB6-2A51-44BF-85B7-CE0963DA8B9A}" destId="{69CDE8DE-9C29-454F-B6BB-DC401ACB56C7}" srcOrd="0" destOrd="0" presId="urn:microsoft.com/office/officeart/2008/layout/VerticalCurvedList"/>
    <dgm:cxn modelId="{BDE69D4B-DBA5-4830-979D-0BA69DABF002}" type="presOf" srcId="{6172CEB2-E417-4E40-95C9-1F0DB6EB73FF}" destId="{9CCD7A86-28AD-4BF8-A3D7-C565267B1171}" srcOrd="0" destOrd="0" presId="urn:microsoft.com/office/officeart/2008/layout/VerticalCurvedList"/>
    <dgm:cxn modelId="{52D9C24F-ED44-4D13-AC26-70E0668AC2B2}" srcId="{7F10AEB6-2A51-44BF-85B7-CE0963DA8B9A}" destId="{1AD9A0BD-222F-4913-82E1-671E3DAD8333}" srcOrd="1" destOrd="0" parTransId="{A17D798C-4D26-4CD7-867F-33AF9C24A58A}" sibTransId="{0023F609-FAFD-4692-83BB-05DE7A048B84}"/>
    <dgm:cxn modelId="{8BB24056-E2EB-464A-BCA1-F307AAAD2A33}" srcId="{7F10AEB6-2A51-44BF-85B7-CE0963DA8B9A}" destId="{F1F44D0C-DAE1-4011-8DB6-499924F12979}" srcOrd="2" destOrd="0" parTransId="{11F44169-59FA-4EC4-A206-7377DCF2A3F9}" sibTransId="{77CD9B8B-E29E-48B9-85F0-924D2B46593E}"/>
    <dgm:cxn modelId="{9F81B192-013D-4FE8-AFE5-B4B862A77703}" srcId="{7F10AEB6-2A51-44BF-85B7-CE0963DA8B9A}" destId="{1FDEE6B9-AA4E-49BA-BD89-D605DACDE433}" srcOrd="0" destOrd="0" parTransId="{4E58492B-B96D-408B-92F8-20C6C24F7416}" sibTransId="{6172CEB2-E417-4E40-95C9-1F0DB6EB73FF}"/>
    <dgm:cxn modelId="{2D6D5AD4-90ED-457A-8647-C43EDEB4DCB9}" type="presOf" srcId="{F1F44D0C-DAE1-4011-8DB6-499924F12979}" destId="{F74537E8-2592-48C5-97A9-5EBAE49800B8}" srcOrd="0" destOrd="0" presId="urn:microsoft.com/office/officeart/2008/layout/VerticalCurvedList"/>
    <dgm:cxn modelId="{21992BE4-320C-4270-B236-E2692CD75D70}" type="presOf" srcId="{1AD9A0BD-222F-4913-82E1-671E3DAD8333}" destId="{FF5CE409-3A51-4DC6-BF4B-04579E46ABD8}" srcOrd="0" destOrd="0" presId="urn:microsoft.com/office/officeart/2008/layout/VerticalCurvedList"/>
    <dgm:cxn modelId="{1620BF20-1537-45A2-94AE-2704D89DE4B0}" type="presParOf" srcId="{69CDE8DE-9C29-454F-B6BB-DC401ACB56C7}" destId="{8E57FEA5-EFB2-4AE0-9D99-65835BF3248A}" srcOrd="0" destOrd="0" presId="urn:microsoft.com/office/officeart/2008/layout/VerticalCurvedList"/>
    <dgm:cxn modelId="{C6F6333F-662C-45AB-B28E-DB60CA518F3E}" type="presParOf" srcId="{8E57FEA5-EFB2-4AE0-9D99-65835BF3248A}" destId="{309C8BEF-006F-4D23-8D23-DAA3AE3E9A31}" srcOrd="0" destOrd="0" presId="urn:microsoft.com/office/officeart/2008/layout/VerticalCurvedList"/>
    <dgm:cxn modelId="{3EB49247-A64A-4859-8DB1-B7F7278D7B61}" type="presParOf" srcId="{309C8BEF-006F-4D23-8D23-DAA3AE3E9A31}" destId="{F20CD56A-0DF5-4D6F-BDBF-DD350A643627}" srcOrd="0" destOrd="0" presId="urn:microsoft.com/office/officeart/2008/layout/VerticalCurvedList"/>
    <dgm:cxn modelId="{F6D645F4-BF09-4578-A116-950D1BBB05C4}" type="presParOf" srcId="{309C8BEF-006F-4D23-8D23-DAA3AE3E9A31}" destId="{9CCD7A86-28AD-4BF8-A3D7-C565267B1171}" srcOrd="1" destOrd="0" presId="urn:microsoft.com/office/officeart/2008/layout/VerticalCurvedList"/>
    <dgm:cxn modelId="{99D00B3C-CEDF-4EC9-A307-71213C40EDF0}" type="presParOf" srcId="{309C8BEF-006F-4D23-8D23-DAA3AE3E9A31}" destId="{97FF0498-C96E-4798-A636-EABFFF18BD59}" srcOrd="2" destOrd="0" presId="urn:microsoft.com/office/officeart/2008/layout/VerticalCurvedList"/>
    <dgm:cxn modelId="{0D6DAED2-2DDE-4E8C-986B-8B7DDB9D8ECE}" type="presParOf" srcId="{309C8BEF-006F-4D23-8D23-DAA3AE3E9A31}" destId="{B8B02A53-0416-426F-8268-46D05E1728FA}" srcOrd="3" destOrd="0" presId="urn:microsoft.com/office/officeart/2008/layout/VerticalCurvedList"/>
    <dgm:cxn modelId="{AC304736-9053-4D83-8104-7FC3EA7DFF16}" type="presParOf" srcId="{8E57FEA5-EFB2-4AE0-9D99-65835BF3248A}" destId="{CE67F744-182A-4DF6-9CB1-CD584E5EDBAF}" srcOrd="1" destOrd="0" presId="urn:microsoft.com/office/officeart/2008/layout/VerticalCurvedList"/>
    <dgm:cxn modelId="{D56B5F6C-AA7A-4FBC-AC64-CD672E47EFEE}" type="presParOf" srcId="{8E57FEA5-EFB2-4AE0-9D99-65835BF3248A}" destId="{42AB2769-A86F-4BE3-9F1C-17E8DDA2C186}" srcOrd="2" destOrd="0" presId="urn:microsoft.com/office/officeart/2008/layout/VerticalCurvedList"/>
    <dgm:cxn modelId="{E8277EF4-C3DC-4994-B610-D4CCA59B3510}" type="presParOf" srcId="{42AB2769-A86F-4BE3-9F1C-17E8DDA2C186}" destId="{F0E4A0DC-2AD4-4858-9547-B7BF2B61BA40}" srcOrd="0" destOrd="0" presId="urn:microsoft.com/office/officeart/2008/layout/VerticalCurvedList"/>
    <dgm:cxn modelId="{0369A48C-3A89-4E38-A2D8-5B456D7DC87E}" type="presParOf" srcId="{8E57FEA5-EFB2-4AE0-9D99-65835BF3248A}" destId="{FF5CE409-3A51-4DC6-BF4B-04579E46ABD8}" srcOrd="3" destOrd="0" presId="urn:microsoft.com/office/officeart/2008/layout/VerticalCurvedList"/>
    <dgm:cxn modelId="{D5BD2575-E0F7-4870-9DE1-D8F49855550C}" type="presParOf" srcId="{8E57FEA5-EFB2-4AE0-9D99-65835BF3248A}" destId="{5BBBFB5A-A4C1-4CB2-9481-7793B812CC32}" srcOrd="4" destOrd="0" presId="urn:microsoft.com/office/officeart/2008/layout/VerticalCurvedList"/>
    <dgm:cxn modelId="{8BD6AAC5-50DA-485D-BD2E-563B1B107412}" type="presParOf" srcId="{5BBBFB5A-A4C1-4CB2-9481-7793B812CC32}" destId="{80E83BBD-DAAF-4B38-9CEF-75E54A22435B}" srcOrd="0" destOrd="0" presId="urn:microsoft.com/office/officeart/2008/layout/VerticalCurvedList"/>
    <dgm:cxn modelId="{24C937AB-923F-49B4-B603-85292A471FED}" type="presParOf" srcId="{8E57FEA5-EFB2-4AE0-9D99-65835BF3248A}" destId="{F74537E8-2592-48C5-97A9-5EBAE49800B8}" srcOrd="5" destOrd="0" presId="urn:microsoft.com/office/officeart/2008/layout/VerticalCurvedList"/>
    <dgm:cxn modelId="{43214391-D956-4212-AE9C-70DB43F6EB9F}" type="presParOf" srcId="{8E57FEA5-EFB2-4AE0-9D99-65835BF3248A}" destId="{D41EB998-457B-4F7F-B875-A9B9D7FBA852}" srcOrd="6" destOrd="0" presId="urn:microsoft.com/office/officeart/2008/layout/VerticalCurvedList"/>
    <dgm:cxn modelId="{7EDFEBDF-FEE4-444C-B19C-C87DB8EB30C6}" type="presParOf" srcId="{D41EB998-457B-4F7F-B875-A9B9D7FBA852}" destId="{D7875187-30E0-4580-8909-6A4B63E5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7A86-28AD-4BF8-A3D7-C565267B1171}">
      <dsp:nvSpPr>
        <dsp:cNvPr id="0" name=""/>
        <dsp:cNvSpPr/>
      </dsp:nvSpPr>
      <dsp:spPr>
        <a:xfrm>
          <a:off x="5599333" y="-456623"/>
          <a:ext cx="3536642" cy="3536642"/>
        </a:xfrm>
        <a:prstGeom prst="blockArc">
          <a:avLst>
            <a:gd name="adj1" fmla="val 8100000"/>
            <a:gd name="adj2" fmla="val 13500000"/>
            <a:gd name="adj3" fmla="val 611"/>
          </a:avLst>
        </a:prstGeom>
        <a:noFill/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7F744-182A-4DF6-9CB1-CD584E5EDBAF}">
      <dsp:nvSpPr>
        <dsp:cNvPr id="0" name=""/>
        <dsp:cNvSpPr/>
      </dsp:nvSpPr>
      <dsp:spPr>
        <a:xfrm>
          <a:off x="32433" y="262339"/>
          <a:ext cx="5771184" cy="52467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16464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مشکل اول</a:t>
          </a:r>
        </a:p>
      </dsp:txBody>
      <dsp:txXfrm>
        <a:off x="32433" y="262339"/>
        <a:ext cx="5771184" cy="524679"/>
      </dsp:txXfrm>
    </dsp:sp>
    <dsp:sp modelId="{F0E4A0DC-2AD4-4858-9547-B7BF2B61BA40}">
      <dsp:nvSpPr>
        <dsp:cNvPr id="0" name=""/>
        <dsp:cNvSpPr/>
      </dsp:nvSpPr>
      <dsp:spPr>
        <a:xfrm>
          <a:off x="5475694" y="196754"/>
          <a:ext cx="655848" cy="655848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CE409-3A51-4DC6-BF4B-04579E46ABD8}">
      <dsp:nvSpPr>
        <dsp:cNvPr id="0" name=""/>
        <dsp:cNvSpPr/>
      </dsp:nvSpPr>
      <dsp:spPr>
        <a:xfrm>
          <a:off x="32433" y="1049358"/>
          <a:ext cx="5580464" cy="52467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16464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مشکل دوم</a:t>
          </a:r>
        </a:p>
      </dsp:txBody>
      <dsp:txXfrm>
        <a:off x="32433" y="1049358"/>
        <a:ext cx="5580464" cy="524679"/>
      </dsp:txXfrm>
    </dsp:sp>
    <dsp:sp modelId="{80E83BBD-DAAF-4B38-9CEF-75E54A22435B}">
      <dsp:nvSpPr>
        <dsp:cNvPr id="0" name=""/>
        <dsp:cNvSpPr/>
      </dsp:nvSpPr>
      <dsp:spPr>
        <a:xfrm>
          <a:off x="5284973" y="983773"/>
          <a:ext cx="655848" cy="655848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537E8-2592-48C5-97A9-5EBAE49800B8}">
      <dsp:nvSpPr>
        <dsp:cNvPr id="0" name=""/>
        <dsp:cNvSpPr/>
      </dsp:nvSpPr>
      <dsp:spPr>
        <a:xfrm>
          <a:off x="32433" y="1836376"/>
          <a:ext cx="5771184" cy="52467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16464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مشکل سوم</a:t>
          </a:r>
        </a:p>
      </dsp:txBody>
      <dsp:txXfrm>
        <a:off x="32433" y="1836376"/>
        <a:ext cx="5771184" cy="524679"/>
      </dsp:txXfrm>
    </dsp:sp>
    <dsp:sp modelId="{D7875187-30E0-4580-8909-6A4B63E5C0CE}">
      <dsp:nvSpPr>
        <dsp:cNvPr id="0" name=""/>
        <dsp:cNvSpPr/>
      </dsp:nvSpPr>
      <dsp:spPr>
        <a:xfrm>
          <a:off x="5475694" y="1770791"/>
          <a:ext cx="655848" cy="655848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7A86-28AD-4BF8-A3D7-C565267B1171}">
      <dsp:nvSpPr>
        <dsp:cNvPr id="0" name=""/>
        <dsp:cNvSpPr/>
      </dsp:nvSpPr>
      <dsp:spPr>
        <a:xfrm>
          <a:off x="6259623" y="-578331"/>
          <a:ext cx="4487661" cy="4487661"/>
        </a:xfrm>
        <a:prstGeom prst="blockArc">
          <a:avLst>
            <a:gd name="adj1" fmla="val 8100000"/>
            <a:gd name="adj2" fmla="val 13500000"/>
            <a:gd name="adj3" fmla="val 481"/>
          </a:avLst>
        </a:prstGeom>
        <a:noFill/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7F744-182A-4DF6-9CB1-CD584E5EDBAF}">
      <dsp:nvSpPr>
        <dsp:cNvPr id="0" name=""/>
        <dsp:cNvSpPr/>
      </dsp:nvSpPr>
      <dsp:spPr>
        <a:xfrm>
          <a:off x="43609" y="333099"/>
          <a:ext cx="6473943" cy="66619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8796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راه حل  اول</a:t>
          </a:r>
        </a:p>
      </dsp:txBody>
      <dsp:txXfrm>
        <a:off x="43609" y="333099"/>
        <a:ext cx="6473943" cy="666199"/>
      </dsp:txXfrm>
    </dsp:sp>
    <dsp:sp modelId="{F0E4A0DC-2AD4-4858-9547-B7BF2B61BA40}">
      <dsp:nvSpPr>
        <dsp:cNvPr id="0" name=""/>
        <dsp:cNvSpPr/>
      </dsp:nvSpPr>
      <dsp:spPr>
        <a:xfrm>
          <a:off x="6101178" y="249824"/>
          <a:ext cx="832749" cy="832749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CE409-3A51-4DC6-BF4B-04579E46ABD8}">
      <dsp:nvSpPr>
        <dsp:cNvPr id="0" name=""/>
        <dsp:cNvSpPr/>
      </dsp:nvSpPr>
      <dsp:spPr>
        <a:xfrm>
          <a:off x="43609" y="1332399"/>
          <a:ext cx="6231780" cy="66619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8796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راه حل دوم</a:t>
          </a:r>
        </a:p>
      </dsp:txBody>
      <dsp:txXfrm>
        <a:off x="43609" y="1332399"/>
        <a:ext cx="6231780" cy="666199"/>
      </dsp:txXfrm>
    </dsp:sp>
    <dsp:sp modelId="{80E83BBD-DAAF-4B38-9CEF-75E54A22435B}">
      <dsp:nvSpPr>
        <dsp:cNvPr id="0" name=""/>
        <dsp:cNvSpPr/>
      </dsp:nvSpPr>
      <dsp:spPr>
        <a:xfrm>
          <a:off x="5859014" y="1249124"/>
          <a:ext cx="832749" cy="832749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537E8-2592-48C5-97A9-5EBAE49800B8}">
      <dsp:nvSpPr>
        <dsp:cNvPr id="0" name=""/>
        <dsp:cNvSpPr/>
      </dsp:nvSpPr>
      <dsp:spPr>
        <a:xfrm>
          <a:off x="43609" y="2331698"/>
          <a:ext cx="6473943" cy="666199"/>
        </a:xfrm>
        <a:prstGeom prst="rect">
          <a:avLst/>
        </a:prstGeom>
        <a:solidFill>
          <a:srgbClr val="55405A"/>
        </a:solidFill>
        <a:ln w="1270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8796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Titr" panose="00000700000000000000" pitchFamily="2" charset="-78"/>
            </a:rPr>
            <a:t>راه حل سوم</a:t>
          </a:r>
        </a:p>
      </dsp:txBody>
      <dsp:txXfrm>
        <a:off x="43609" y="2331698"/>
        <a:ext cx="6473943" cy="666199"/>
      </dsp:txXfrm>
    </dsp:sp>
    <dsp:sp modelId="{D7875187-30E0-4580-8909-6A4B63E5C0CE}">
      <dsp:nvSpPr>
        <dsp:cNvPr id="0" name=""/>
        <dsp:cNvSpPr/>
      </dsp:nvSpPr>
      <dsp:spPr>
        <a:xfrm>
          <a:off x="6101178" y="2248423"/>
          <a:ext cx="832749" cy="832749"/>
        </a:xfrm>
        <a:prstGeom prst="ellipse">
          <a:avLst/>
        </a:prstGeom>
        <a:solidFill>
          <a:srgbClr val="FCF3FF"/>
        </a:solidFill>
        <a:ln w="31750" cap="flat" cmpd="sng" algn="ctr">
          <a:solidFill>
            <a:srgbClr val="554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CC5314-A040-E9F6-9DCA-8A49B8A0A9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FC55A-08C3-6C98-F17C-921254D0D8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D20190-1800-49EE-8E00-BE73C1593E1A}" type="datetimeFigureOut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4CB57D-9177-F4D5-1DB5-A0A02365D5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EC8CE8-7379-FB2F-AC7A-7202C3CF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41E3C-FD3D-E1B1-0D81-F131F6EB64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15BD1-997F-C2B8-9A7B-369D622CF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DFB4A4-0FCE-46F1-B9EF-75B765659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E546D-4E1C-6E45-E1EE-2BF8383D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9DFE-1529-4732-B726-A2D8E4CA1052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5209-31AD-D7BF-4017-26C87272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ADF0F-8001-6494-534A-C93EB55F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79BA-EE58-4CE9-A303-6372EA4A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58AE8-7283-79F9-D931-5A1B6FD3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EB04-F0E9-421A-91BC-433E1245AFE1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26C5-3B72-5428-A7B8-BF3581A6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FAEC-7044-C1B5-F7D5-DB7659D7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E29E-F031-4703-B67F-6B89936A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9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A4F61-F724-7545-6C57-7F1E4FC9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EF77-0DC7-4934-A61B-30799723DBA6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AB23-33AF-BA15-C559-3233B5EE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A980E-7B29-BFC1-4EAD-7AFE62DD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8FCA2-B74B-423F-86D8-6CC9DB82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AE7E-24F7-CD48-6874-E377E72A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20CF-37D7-4777-966E-C08FA12D4A7C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D0D91-35E2-36AF-C818-F95109AA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242D-4C82-4807-6A65-ECA95F3B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DE74-3279-4B55-8FA3-F3CC0E8DA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5D9D-CA7F-FC42-0C0F-8B9E63D9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0720-FEDA-4113-A422-835CD7E626A2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9812E-32BC-060F-4A78-7B35DEFC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452D-0495-7F0B-2EC9-F0C8E04B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1A76-1A46-4427-9033-A389C4D1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AF7EE0-7DE9-B6C1-2F2A-BC4F93DB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823D-1B65-4EEC-B86F-032EE02C971C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12F1B-8CB4-D3F7-C05A-BF1B79A9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3723DF-1AAA-1A56-399C-A68B3EEA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878B-B834-41D7-8963-AE7F728D3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643C3A-72DE-52E4-797C-4517E076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137E-1509-452D-9BA1-294C9996EFED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F352E2-92DF-19E2-990A-6E7DE0E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DC9FA2-81EC-D46B-7557-120A7536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CB31-A651-4400-A0F4-4B050D33A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D8C83-FC8E-16D8-43BA-C23D33B3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3CA8-3FCB-446B-B3DF-AF85F110CC69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D84D8B-47DE-BFBA-B48F-97016CD6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AC0A2D-2B2C-8262-3109-3FCBF5CF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7066-CA00-4F9C-ABC4-34B837C97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C22175-091A-8CA6-57EA-29746063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6F3D-C699-4948-B2B9-3810D337C391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3D7EFD-0E87-26F7-3C12-DA25C61C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95919-346A-FB24-317C-869EEF8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8C13-4553-4CC8-8114-441C7E4E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8F5BFA-F546-1ABD-EC76-283E2C77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6656-5A99-4665-8AF3-C6CC28CCB971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12BCBA-1A08-153A-A628-066724C7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C9019-D4B8-8679-025D-D16B78C5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B73F-7E45-42CF-87F6-501DB3718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6DA839-490E-7019-EA28-BDB0A84F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1C71-34E1-41AD-A733-BE1B2936F4AD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8736F-50B1-1000-685A-D5527558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01392E-4E49-6221-12EF-AB9606F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A430-FDF3-44F7-A64D-399ED262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AFA0A1-897B-24D5-F057-E80562066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626422-ACBB-BD15-704E-826F914AA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DE5AE-CB0B-F083-24DB-3D89FBC0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9B642-BEAE-4953-BA90-222CB4321591}" type="datetime1">
              <a:rPr lang="en-US"/>
              <a:pPr>
                <a:defRPr/>
              </a:pPr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26BF-50AF-C9DF-C90A-12DD42B81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A21AC-A4C1-E9A9-E674-1603D685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C7E73-3D81-4B3F-8A04-6FC2F7895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svg"/><Relationship Id="rId5" Type="http://schemas.openxmlformats.org/officeDocument/2006/relationships/diagramData" Target="../diagrams/data2.xm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2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20C847-0B2F-EF93-CF5E-33D5417DA1C5}"/>
              </a:ext>
            </a:extLst>
          </p:cNvPr>
          <p:cNvSpPr/>
          <p:nvPr/>
        </p:nvSpPr>
        <p:spPr>
          <a:xfrm>
            <a:off x="10144125" y="0"/>
            <a:ext cx="183515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9A06C4C6-C215-9670-F3AB-F8E4E7E4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077" y="1835536"/>
            <a:ext cx="6723556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200" dirty="0">
                <a:solidFill>
                  <a:srgbClr val="55405A"/>
                </a:solidFill>
                <a:cs typeface="B Titr" panose="00000700000000000000" pitchFamily="2" charset="-78"/>
              </a:rPr>
              <a:t>نام مجموعه :</a:t>
            </a:r>
          </a:p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fa-IR" altLang="en-US" sz="2200" dirty="0">
              <a:solidFill>
                <a:srgbClr val="55405A"/>
              </a:solidFill>
              <a:cs typeface="B Titr" panose="00000700000000000000" pitchFamily="2" charset="-78"/>
            </a:endParaRPr>
          </a:p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200" dirty="0">
                <a:solidFill>
                  <a:srgbClr val="55405A"/>
                </a:solidFill>
                <a:cs typeface="B Titr" panose="00000700000000000000" pitchFamily="2" charset="-78"/>
              </a:rPr>
              <a:t>نام فارسی محصول:</a:t>
            </a:r>
          </a:p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fa-IR" altLang="en-US" sz="2200" dirty="0">
              <a:solidFill>
                <a:srgbClr val="55405A"/>
              </a:solidFill>
              <a:cs typeface="B Titr" panose="00000700000000000000" pitchFamily="2" charset="-78"/>
            </a:endParaRPr>
          </a:p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fa-IR" altLang="en-US" sz="2200" dirty="0">
                <a:solidFill>
                  <a:srgbClr val="55405A"/>
                </a:solidFill>
                <a:cs typeface="B Titr" panose="00000700000000000000" pitchFamily="2" charset="-78"/>
              </a:rPr>
              <a:t>حوزه فناوری محصول:</a:t>
            </a:r>
          </a:p>
          <a:p>
            <a:pPr algn="ctr" rtl="1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fa-IR" altLang="en-US" sz="2200" dirty="0">
              <a:solidFill>
                <a:srgbClr val="55405A"/>
              </a:solidFill>
              <a:cs typeface="B Titr" panose="00000700000000000000" pitchFamily="2" charset="-78"/>
            </a:endParaRPr>
          </a:p>
        </p:txBody>
      </p:sp>
      <p:pic>
        <p:nvPicPr>
          <p:cNvPr id="3076" name="Picture 4" descr="لوگوی شهرداری تهران - عکس نودی">
            <a:extLst>
              <a:ext uri="{FF2B5EF4-FFF2-40B4-BE49-F238E27FC236}">
                <a16:creationId xmlns:a16="http://schemas.microsoft.com/office/drawing/2014/main" id="{B351C736-9A20-B686-40FC-71B2F67F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45386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35156-6585-2F51-BFE5-A5BE1635D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4585" y="5746296"/>
            <a:ext cx="914400" cy="914400"/>
          </a:xfrm>
          <a:prstGeom prst="rect">
            <a:avLst/>
          </a:prstGeom>
        </p:spPr>
      </p:pic>
      <p:pic>
        <p:nvPicPr>
          <p:cNvPr id="3078" name="Picture 12">
            <a:extLst>
              <a:ext uri="{FF2B5EF4-FFF2-40B4-BE49-F238E27FC236}">
                <a16:creationId xmlns:a16="http://schemas.microsoft.com/office/drawing/2014/main" id="{214728FC-6125-793A-DD32-0E5A28D5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0456863" y="0"/>
            <a:ext cx="1209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دانلود مجموعه طرح بسم الله الرحمن الرحيم با کیفیت بالا - لرن پارسی">
            <a:extLst>
              <a:ext uri="{FF2B5EF4-FFF2-40B4-BE49-F238E27FC236}">
                <a16:creationId xmlns:a16="http://schemas.microsoft.com/office/drawing/2014/main" id="{9F3DA51D-E56D-5CE2-2A82-9C64A5E7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5" b="38434"/>
          <a:stretch>
            <a:fillRect/>
          </a:stretch>
        </p:blipFill>
        <p:spPr bwMode="auto">
          <a:xfrm>
            <a:off x="3060034" y="481645"/>
            <a:ext cx="4025643" cy="7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7">
            <a:extLst>
              <a:ext uri="{FF2B5EF4-FFF2-40B4-BE49-F238E27FC236}">
                <a16:creationId xmlns:a16="http://schemas.microsoft.com/office/drawing/2014/main" id="{C58045FA-9AE6-B447-A892-304C6169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675" y="2572979"/>
            <a:ext cx="213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400">
                <a:solidFill>
                  <a:srgbClr val="55405A"/>
                </a:solidFill>
                <a:cs typeface="B Mitra" panose="00000400000000000000" pitchFamily="2" charset="-78"/>
              </a:rPr>
              <a:t>همایش بین‌المللی فرصت‌های سرمایه‌گذاری شهر تهران</a:t>
            </a:r>
            <a:endParaRPr lang="en-US" altLang="en-US" sz="1400">
              <a:cs typeface="B Mitr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57076-F086-094A-070A-D9AEBAD7F817}"/>
              </a:ext>
            </a:extLst>
          </p:cNvPr>
          <p:cNvSpPr txBox="1"/>
          <p:nvPr/>
        </p:nvSpPr>
        <p:spPr>
          <a:xfrm>
            <a:off x="217216" y="6018487"/>
            <a:ext cx="1757748" cy="370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1800" dirty="0">
                <a:solidFill>
                  <a:srgbClr val="55405A"/>
                </a:solidFill>
                <a:cs typeface="B Mitra" panose="00000400000000000000" pitchFamily="2" charset="-78"/>
              </a:rPr>
              <a:t>لوگوی تیم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A5B5223F-ACC4-A087-5169-7F1E2D10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675" y="3346833"/>
            <a:ext cx="2136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200" dirty="0">
                <a:solidFill>
                  <a:srgbClr val="55405A"/>
                </a:solidFill>
                <a:cs typeface="B Mitra" panose="00000400000000000000" pitchFamily="2" charset="-78"/>
              </a:rPr>
              <a:t>15–16 تیر 1401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200" dirty="0">
                <a:solidFill>
                  <a:srgbClr val="55405A"/>
                </a:solidFill>
                <a:cs typeface="B Mitra" panose="00000400000000000000" pitchFamily="2" charset="-78"/>
              </a:rPr>
              <a:t>مرکز همایش های بین المللی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200" dirty="0">
                <a:solidFill>
                  <a:srgbClr val="55405A"/>
                </a:solidFill>
                <a:cs typeface="B Mitra" panose="00000400000000000000" pitchFamily="2" charset="-78"/>
              </a:rPr>
              <a:t>برج میلاد</a:t>
            </a:r>
            <a:endParaRPr lang="en-US" altLang="en-US" sz="12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«معرفی محصول»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3127CFA-CF85-165D-F6B5-027C9F3C871F}"/>
              </a:ext>
            </a:extLst>
          </p:cNvPr>
          <p:cNvSpPr txBox="1"/>
          <p:nvPr/>
        </p:nvSpPr>
        <p:spPr>
          <a:xfrm>
            <a:off x="1215227" y="1604218"/>
            <a:ext cx="8525875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20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  <a:t>این بخش را به چند پاراگراف تقسیم کنید: </a:t>
            </a:r>
            <a:br>
              <a:rPr lang="ar-AE" sz="20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</a:br>
            <a:r>
              <a:rPr lang="ar-AE" sz="20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  <a:t>معرفی کلی محصول و فناوری بکاررفته در آن</a:t>
            </a:r>
            <a:endParaRPr lang="en-US" sz="2000" spc="15" dirty="0">
              <a:solidFill>
                <a:schemeClr val="accent1">
                  <a:lumMod val="75000"/>
                </a:schemeClr>
              </a:solidFill>
              <a:latin typeface="Fira Sans Light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3703EA-C4A0-A4B3-602A-69315038752C}"/>
              </a:ext>
            </a:extLst>
          </p:cNvPr>
          <p:cNvSpPr/>
          <p:nvPr/>
        </p:nvSpPr>
        <p:spPr>
          <a:xfrm>
            <a:off x="5869456" y="3033030"/>
            <a:ext cx="4164227" cy="3349067"/>
          </a:xfrm>
          <a:prstGeom prst="roundRect">
            <a:avLst>
              <a:gd name="adj" fmla="val 11502"/>
            </a:avLst>
          </a:prstGeom>
          <a:solidFill>
            <a:srgbClr val="55405A"/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D7F6FF-F2A8-E019-8A70-51B813380A40}"/>
              </a:ext>
            </a:extLst>
          </p:cNvPr>
          <p:cNvSpPr/>
          <p:nvPr/>
        </p:nvSpPr>
        <p:spPr>
          <a:xfrm>
            <a:off x="922634" y="3033030"/>
            <a:ext cx="4164227" cy="3349067"/>
          </a:xfrm>
          <a:prstGeom prst="roundRect">
            <a:avLst>
              <a:gd name="adj" fmla="val 11502"/>
            </a:avLst>
          </a:prstGeom>
          <a:solidFill>
            <a:srgbClr val="55405A"/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BD8D15-DDC5-1235-27E0-1AA4AB98F2F1}"/>
              </a:ext>
            </a:extLst>
          </p:cNvPr>
          <p:cNvSpPr/>
          <p:nvPr/>
        </p:nvSpPr>
        <p:spPr>
          <a:xfrm>
            <a:off x="1145053" y="3234857"/>
            <a:ext cx="3719388" cy="842873"/>
          </a:xfrm>
          <a:prstGeom prst="roundRect">
            <a:avLst>
              <a:gd name="adj" fmla="val 20298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عکس محصول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DE414D-3500-13EF-6F6D-CE5FD8276EF1}"/>
              </a:ext>
            </a:extLst>
          </p:cNvPr>
          <p:cNvSpPr/>
          <p:nvPr/>
        </p:nvSpPr>
        <p:spPr>
          <a:xfrm>
            <a:off x="6091875" y="3234857"/>
            <a:ext cx="3719388" cy="842873"/>
          </a:xfrm>
          <a:prstGeom prst="roundRect">
            <a:avLst>
              <a:gd name="adj" fmla="val 20298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ویدیوی محصول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618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معرفی مشتریان</a:t>
            </a:r>
          </a:p>
        </p:txBody>
      </p:sp>
    </p:spTree>
    <p:extLst>
      <p:ext uri="{BB962C8B-B14F-4D97-AF65-F5344CB8AC3E}">
        <p14:creationId xmlns:p14="http://schemas.microsoft.com/office/powerpoint/2010/main" val="172103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«معرفی مشتریان»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71D0145-823C-8034-84CF-8AF3511B3866}"/>
              </a:ext>
            </a:extLst>
          </p:cNvPr>
          <p:cNvSpPr txBox="1"/>
          <p:nvPr/>
        </p:nvSpPr>
        <p:spPr>
          <a:xfrm>
            <a:off x="2240439" y="1365962"/>
            <a:ext cx="7711122" cy="1034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AE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در این بخش به موارد زیر اشاره کنید: </a:t>
            </a:r>
            <a:br>
              <a:rPr lang="ar-AE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معرفی مشتریان محصول / خدمت استارت‌آپ و تحلیل دقیق آن‌ها </a:t>
            </a:r>
          </a:p>
        </p:txBody>
      </p:sp>
    </p:spTree>
    <p:extLst>
      <p:ext uri="{BB962C8B-B14F-4D97-AF65-F5344CB8AC3E}">
        <p14:creationId xmlns:p14="http://schemas.microsoft.com/office/powerpoint/2010/main" val="418844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رقبا و مزیت رقابتی</a:t>
            </a:r>
          </a:p>
        </p:txBody>
      </p:sp>
    </p:spTree>
    <p:extLst>
      <p:ext uri="{BB962C8B-B14F-4D97-AF65-F5344CB8AC3E}">
        <p14:creationId xmlns:p14="http://schemas.microsoft.com/office/powerpoint/2010/main" val="89706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«رقبا و مزیت رقابتی»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37E68CC-9012-D28A-DA88-1FA7CF9017FB}"/>
              </a:ext>
            </a:extLst>
          </p:cNvPr>
          <p:cNvSpPr txBox="1"/>
          <p:nvPr/>
        </p:nvSpPr>
        <p:spPr>
          <a:xfrm>
            <a:off x="2283940" y="1567676"/>
            <a:ext cx="762411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2800" b="1" spc="-139" dirty="0">
                <a:solidFill>
                  <a:srgbClr val="1836B2"/>
                </a:solidFill>
                <a:latin typeface="Fira Sans Medium"/>
                <a:cs typeface="B Titr" panose="00000700000000000000" pitchFamily="2" charset="-78"/>
              </a:rPr>
              <a:t>رقبای خارجی ، داخلی، مستقیم و غیرمستقیم را مشخص کنید.</a:t>
            </a:r>
          </a:p>
        </p:txBody>
      </p:sp>
    </p:spTree>
    <p:extLst>
      <p:ext uri="{BB962C8B-B14F-4D97-AF65-F5344CB8AC3E}">
        <p14:creationId xmlns:p14="http://schemas.microsoft.com/office/powerpoint/2010/main" val="394509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«رقبا و مزیت رقابتی»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FC68B8A0-74A0-E1FB-CB8F-1BF63175FDC3}"/>
              </a:ext>
            </a:extLst>
          </p:cNvPr>
          <p:cNvSpPr txBox="1"/>
          <p:nvPr/>
        </p:nvSpPr>
        <p:spPr>
          <a:xfrm>
            <a:off x="4940917" y="2548987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1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B5B737EF-FCD7-DD33-8D49-A3B48AAAEE75}"/>
              </a:ext>
            </a:extLst>
          </p:cNvPr>
          <p:cNvGrpSpPr/>
          <p:nvPr/>
        </p:nvGrpSpPr>
        <p:grpSpPr>
          <a:xfrm>
            <a:off x="8865969" y="4530990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E113049-5B23-295E-B775-9BA844808D91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sp>
        <p:nvSpPr>
          <p:cNvPr id="11" name="TextBox 18">
            <a:extLst>
              <a:ext uri="{FF2B5EF4-FFF2-40B4-BE49-F238E27FC236}">
                <a16:creationId xmlns:a16="http://schemas.microsoft.com/office/drawing/2014/main" id="{7AD77701-F724-FA74-73B8-AB5513439B46}"/>
              </a:ext>
            </a:extLst>
          </p:cNvPr>
          <p:cNvSpPr txBox="1"/>
          <p:nvPr/>
        </p:nvSpPr>
        <p:spPr>
          <a:xfrm>
            <a:off x="4940917" y="4517415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2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258E0971-78AA-86C9-998A-60AA30BBD257}"/>
              </a:ext>
            </a:extLst>
          </p:cNvPr>
          <p:cNvSpPr txBox="1"/>
          <p:nvPr/>
        </p:nvSpPr>
        <p:spPr>
          <a:xfrm>
            <a:off x="248689" y="2546309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3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0D4E6F8-B74D-E97C-374D-0FC349C94FC7}"/>
              </a:ext>
            </a:extLst>
          </p:cNvPr>
          <p:cNvSpPr txBox="1"/>
          <p:nvPr/>
        </p:nvSpPr>
        <p:spPr>
          <a:xfrm>
            <a:off x="248690" y="4520094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4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75E4034-3D9D-CF48-BA79-0BF56452F042}"/>
              </a:ext>
            </a:extLst>
          </p:cNvPr>
          <p:cNvGrpSpPr/>
          <p:nvPr/>
        </p:nvGrpSpPr>
        <p:grpSpPr>
          <a:xfrm>
            <a:off x="8865969" y="2546308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B53E291-EA7F-E569-5B4A-91CA91320E70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4EBAE5AE-3949-429E-7502-C2076D646B30}"/>
              </a:ext>
            </a:extLst>
          </p:cNvPr>
          <p:cNvGrpSpPr/>
          <p:nvPr/>
        </p:nvGrpSpPr>
        <p:grpSpPr>
          <a:xfrm>
            <a:off x="4249872" y="4530990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438EB9B-2320-7640-D35D-0724B0C44D09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7BACD5FE-14CF-3400-A5C9-B4FF83C94A5E}"/>
              </a:ext>
            </a:extLst>
          </p:cNvPr>
          <p:cNvGrpSpPr/>
          <p:nvPr/>
        </p:nvGrpSpPr>
        <p:grpSpPr>
          <a:xfrm>
            <a:off x="4249872" y="2558544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40F8EE3-2553-2FF7-EC1F-2308EC4A1D65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938D887F-723C-A3AE-52E3-2B8D6C55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758180"/>
            <a:ext cx="4555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1400" dirty="0">
                <a:solidFill>
                  <a:srgbClr val="55405A"/>
                </a:solidFill>
                <a:cs typeface="B Titr" panose="00000700000000000000" pitchFamily="2" charset="-78"/>
              </a:rPr>
              <a:t>«تحلیل رقبا ضروری نیست، بیان مزیت رقابتی الزامی است.»</a:t>
            </a:r>
          </a:p>
        </p:txBody>
      </p:sp>
    </p:spTree>
    <p:extLst>
      <p:ext uri="{BB962C8B-B14F-4D97-AF65-F5344CB8AC3E}">
        <p14:creationId xmlns:p14="http://schemas.microsoft.com/office/powerpoint/2010/main" val="50203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وضعیت بازار</a:t>
            </a:r>
          </a:p>
        </p:txBody>
      </p:sp>
    </p:spTree>
    <p:extLst>
      <p:ext uri="{BB962C8B-B14F-4D97-AF65-F5344CB8AC3E}">
        <p14:creationId xmlns:p14="http://schemas.microsoft.com/office/powerpoint/2010/main" val="62830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«وضعیت بازار»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D1842-2DF2-E5FA-7D67-CCA332E823F6}"/>
              </a:ext>
            </a:extLst>
          </p:cNvPr>
          <p:cNvSpPr txBox="1"/>
          <p:nvPr/>
        </p:nvSpPr>
        <p:spPr>
          <a:xfrm>
            <a:off x="1285998" y="1493034"/>
            <a:ext cx="962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وضعیت فعلی بازار را به خوبی شرح دهید. ( بازار کلی، بازار ایران، بازار هدف در طی سال‌های مختلف و میزان سهم بازار و...)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F7E0E-0EBB-1BAC-C6B7-7FDCD919E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32" y="3106781"/>
            <a:ext cx="9080535" cy="28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مدل درآمدی</a:t>
            </a:r>
          </a:p>
        </p:txBody>
      </p:sp>
    </p:spTree>
    <p:extLst>
      <p:ext uri="{BB962C8B-B14F-4D97-AF65-F5344CB8AC3E}">
        <p14:creationId xmlns:p14="http://schemas.microsoft.com/office/powerpoint/2010/main" val="134975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«مدل درآمدی»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21A0A73-C722-6A62-F64C-FE57D86200BB}"/>
              </a:ext>
            </a:extLst>
          </p:cNvPr>
          <p:cNvSpPr txBox="1"/>
          <p:nvPr/>
        </p:nvSpPr>
        <p:spPr>
          <a:xfrm>
            <a:off x="1347225" y="1321928"/>
            <a:ext cx="9483194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ar-AE" sz="24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  <a:t>در این اسلاید توضیح دهید که چگونه ایجاد درآمد می‌کنید.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3205910-0B46-2D41-6C33-1DF34028E7A0}"/>
              </a:ext>
            </a:extLst>
          </p:cNvPr>
          <p:cNvSpPr txBox="1"/>
          <p:nvPr/>
        </p:nvSpPr>
        <p:spPr>
          <a:xfrm>
            <a:off x="365469" y="3437741"/>
            <a:ext cx="255072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دستمزد کارگزاری</a:t>
            </a:r>
          </a:p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انجام تبلیغات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34A9DED-B8E4-EFA3-8C63-FDD283263E2B}"/>
              </a:ext>
            </a:extLst>
          </p:cNvPr>
          <p:cNvSpPr txBox="1"/>
          <p:nvPr/>
        </p:nvSpPr>
        <p:spPr>
          <a:xfrm>
            <a:off x="4435726" y="3440304"/>
            <a:ext cx="330619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قرض دادن/اجاره دادن/ لیزینگ</a:t>
            </a:r>
          </a:p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اعطای حق امتیاز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8949D11-0150-7D4E-6F49-E7404255550D}"/>
              </a:ext>
            </a:extLst>
          </p:cNvPr>
          <p:cNvSpPr txBox="1"/>
          <p:nvPr/>
        </p:nvSpPr>
        <p:spPr>
          <a:xfrm>
            <a:off x="8843327" y="3437741"/>
            <a:ext cx="204298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فروش دارایی</a:t>
            </a:r>
          </a:p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حق استفاده</a:t>
            </a:r>
          </a:p>
          <a:p>
            <a:pPr lvl="0" algn="ctr" rtl="1"/>
            <a:r>
              <a:rPr lang="fa-IR" sz="2400" dirty="0">
                <a:solidFill>
                  <a:srgbClr val="55405A"/>
                </a:solidFill>
                <a:cs typeface="B Mitra" panose="00000400000000000000" pitchFamily="2" charset="-78"/>
              </a:rPr>
              <a:t>حق عضویت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8E5D250-A67D-D127-BC8D-47BCA440136D}"/>
              </a:ext>
            </a:extLst>
          </p:cNvPr>
          <p:cNvSpPr/>
          <p:nvPr/>
        </p:nvSpPr>
        <p:spPr>
          <a:xfrm rot="-5400000">
            <a:off x="2370297" y="3894241"/>
            <a:ext cx="2286000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D1BF9E1-7129-8EEB-F0D4-AF4BE81BF886}"/>
              </a:ext>
            </a:extLst>
          </p:cNvPr>
          <p:cNvSpPr/>
          <p:nvPr/>
        </p:nvSpPr>
        <p:spPr>
          <a:xfrm rot="-5400000">
            <a:off x="7415973" y="3847365"/>
            <a:ext cx="2286000" cy="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572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25B3DE-78AC-6BED-B75B-F790DFC71C72}"/>
              </a:ext>
            </a:extLst>
          </p:cNvPr>
          <p:cNvSpPr/>
          <p:nvPr/>
        </p:nvSpPr>
        <p:spPr>
          <a:xfrm>
            <a:off x="8593138" y="0"/>
            <a:ext cx="3386137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4" descr="لوگوی شهرداری تهران - عکس نودی">
            <a:extLst>
              <a:ext uri="{FF2B5EF4-FFF2-40B4-BE49-F238E27FC236}">
                <a16:creationId xmlns:a16="http://schemas.microsoft.com/office/drawing/2014/main" id="{3806DA4F-7269-A8C2-814B-00974C711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39" y="457024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A533E-B5AB-6FBF-2F52-7A873BBE0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8839" y="5707063"/>
            <a:ext cx="914400" cy="914400"/>
          </a:xfrm>
          <a:prstGeom prst="rect">
            <a:avLst/>
          </a:prstGeom>
        </p:spPr>
      </p:pic>
      <p:pic>
        <p:nvPicPr>
          <p:cNvPr id="4101" name="Picture 12">
            <a:extLst>
              <a:ext uri="{FF2B5EF4-FFF2-40B4-BE49-F238E27FC236}">
                <a16:creationId xmlns:a16="http://schemas.microsoft.com/office/drawing/2014/main" id="{1EC5868D-1724-C084-D065-FFCA6F12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8863013" y="-1588"/>
            <a:ext cx="2844800" cy="57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7">
            <a:extLst>
              <a:ext uri="{FF2B5EF4-FFF2-40B4-BE49-F238E27FC236}">
                <a16:creationId xmlns:a16="http://schemas.microsoft.com/office/drawing/2014/main" id="{3CD63CB5-C9DE-C9C0-9E14-BD0B5E26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13" y="6026150"/>
            <a:ext cx="320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>
                <a:solidFill>
                  <a:srgbClr val="55405A"/>
                </a:solidFill>
                <a:cs typeface="B Mitra" panose="00000400000000000000" pitchFamily="2" charset="-78"/>
              </a:rPr>
              <a:t>همایش بین‌المللی فرصت‌های سرمایه‌گذاری شهر تهران</a:t>
            </a:r>
            <a:endParaRPr lang="en-US" altLang="en-US" sz="2400">
              <a:cs typeface="B Mitra" panose="00000400000000000000" pitchFamily="2" charset="-78"/>
            </a:endParaRPr>
          </a:p>
        </p:txBody>
      </p:sp>
      <p:sp>
        <p:nvSpPr>
          <p:cNvPr id="4103" name="TextBox 8">
            <a:extLst>
              <a:ext uri="{FF2B5EF4-FFF2-40B4-BE49-F238E27FC236}">
                <a16:creationId xmlns:a16="http://schemas.microsoft.com/office/drawing/2014/main" id="{DE2CDED3-868F-5D57-44E4-6B686EF4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5445"/>
            <a:ext cx="2495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فهرست مطالب</a:t>
            </a:r>
          </a:p>
        </p:txBody>
      </p:sp>
      <p:sp>
        <p:nvSpPr>
          <p:cNvPr id="4104" name="Content Placeholder 2">
            <a:extLst>
              <a:ext uri="{FF2B5EF4-FFF2-40B4-BE49-F238E27FC236}">
                <a16:creationId xmlns:a16="http://schemas.microsoft.com/office/drawing/2014/main" id="{E1740802-AB1D-624A-771B-408A0C1A3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245"/>
            <a:ext cx="5824538" cy="65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بیان مسئله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راه حل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ارزش پینهادی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معرفی محصول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معرفی مشتریان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رقبا و مزیت رقابتی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وضعیت بازار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مدل درآمدی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درآمد و هزینه فعلی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پیش‌بینی مالی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درخواست از سرمایه‌گذار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نقشه راه آینده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r>
              <a:rPr lang="fa-IR" altLang="en-US" sz="2400" dirty="0">
                <a:latin typeface="Century Gothic" panose="020B0502020202020204" pitchFamily="34" charset="0"/>
                <a:cs typeface="B Mitra" panose="00000400000000000000" pitchFamily="2" charset="-78"/>
              </a:rPr>
              <a:t>معرفی اعضای تیم و محل استقرار فعلی تیم</a:t>
            </a:r>
          </a:p>
          <a:p>
            <a:pPr algn="r" rtl="1" eaLnBrk="1" hangingPunct="1">
              <a:lnSpc>
                <a:spcPct val="100000"/>
              </a:lnSpc>
              <a:buClr>
                <a:srgbClr val="A53010"/>
              </a:buClr>
              <a:buFont typeface="Wingdings 3" panose="05040102010807070707" pitchFamily="18" charset="2"/>
              <a:buChar char=""/>
            </a:pPr>
            <a:endParaRPr lang="en-US" altLang="en-US" sz="2400" dirty="0">
              <a:latin typeface="Century Gothic" panose="020B050202020202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درآمد و هزینه فعلی</a:t>
            </a:r>
          </a:p>
        </p:txBody>
      </p:sp>
    </p:spTree>
    <p:extLst>
      <p:ext uri="{BB962C8B-B14F-4D97-AF65-F5344CB8AC3E}">
        <p14:creationId xmlns:p14="http://schemas.microsoft.com/office/powerpoint/2010/main" val="410449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«درآمد و هزینه فعلی»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0C3E112A-6043-BF7C-3B37-51C279A063E1}"/>
              </a:ext>
            </a:extLst>
          </p:cNvPr>
          <p:cNvSpPr txBox="1"/>
          <p:nvPr/>
        </p:nvSpPr>
        <p:spPr>
          <a:xfrm>
            <a:off x="2009951" y="1562421"/>
            <a:ext cx="817209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r-AE" sz="24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  <a:t>میزان درآمد و هزینه فعلی را بیان کنید.</a:t>
            </a:r>
          </a:p>
        </p:txBody>
      </p:sp>
    </p:spTree>
    <p:extLst>
      <p:ext uri="{BB962C8B-B14F-4D97-AF65-F5344CB8AC3E}">
        <p14:creationId xmlns:p14="http://schemas.microsoft.com/office/powerpoint/2010/main" val="404950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پیش‌بینی مالی</a:t>
            </a:r>
          </a:p>
        </p:txBody>
      </p:sp>
    </p:spTree>
    <p:extLst>
      <p:ext uri="{BB962C8B-B14F-4D97-AF65-F5344CB8AC3E}">
        <p14:creationId xmlns:p14="http://schemas.microsoft.com/office/powerpoint/2010/main" val="90837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«پیش‌بینی مالی»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125B3C3-E4B1-AC69-AEE3-7817047D1606}"/>
              </a:ext>
            </a:extLst>
          </p:cNvPr>
          <p:cNvSpPr txBox="1"/>
          <p:nvPr/>
        </p:nvSpPr>
        <p:spPr>
          <a:xfrm>
            <a:off x="1937910" y="1600756"/>
            <a:ext cx="831617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a-IR" sz="2400" spc="15" dirty="0">
                <a:solidFill>
                  <a:schemeClr val="accent1">
                    <a:lumMod val="75000"/>
                  </a:schemeClr>
                </a:solidFill>
                <a:latin typeface="Fira Sans Light"/>
                <a:cs typeface="B Titr" panose="00000700000000000000" pitchFamily="2" charset="-78"/>
              </a:rPr>
              <a:t>پیش‌بینی مالی 5 سال آینده کسب و کار خود را در قالب جدول تدوین کنید.</a:t>
            </a:r>
            <a:endParaRPr lang="ar-AE" sz="2400" spc="15" dirty="0">
              <a:solidFill>
                <a:schemeClr val="accent1">
                  <a:lumMod val="75000"/>
                </a:schemeClr>
              </a:solidFill>
              <a:latin typeface="Fira Sans Light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41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درخواست از سرمایه‌گذار</a:t>
            </a:r>
          </a:p>
        </p:txBody>
      </p:sp>
    </p:spTree>
    <p:extLst>
      <p:ext uri="{BB962C8B-B14F-4D97-AF65-F5344CB8AC3E}">
        <p14:creationId xmlns:p14="http://schemas.microsoft.com/office/powerpoint/2010/main" val="267979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«درخواست از سرمایه‌گذار»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9DACF31-8CAE-5A15-6AAB-34896C2C5ED6}"/>
              </a:ext>
            </a:extLst>
          </p:cNvPr>
          <p:cNvSpPr txBox="1"/>
          <p:nvPr/>
        </p:nvSpPr>
        <p:spPr>
          <a:xfrm>
            <a:off x="1233616" y="2627536"/>
            <a:ext cx="9724767" cy="160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AE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برحسب گام‌های آینده و اهداف، نیازهای مالی خود را به صورت کامل بیان کنید. (میزان سرمایه مورد نیاز، میزان سهام مورد نظر برای واگذاری به سرمایه گذاری، موارد مصرف سرمایه‌گذاری، بازه سودآوری و....)</a:t>
            </a:r>
          </a:p>
        </p:txBody>
      </p:sp>
    </p:spTree>
    <p:extLst>
      <p:ext uri="{BB962C8B-B14F-4D97-AF65-F5344CB8AC3E}">
        <p14:creationId xmlns:p14="http://schemas.microsoft.com/office/powerpoint/2010/main" val="175517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نقشه راه آینده</a:t>
            </a:r>
          </a:p>
        </p:txBody>
      </p:sp>
    </p:spTree>
    <p:extLst>
      <p:ext uri="{BB962C8B-B14F-4D97-AF65-F5344CB8AC3E}">
        <p14:creationId xmlns:p14="http://schemas.microsoft.com/office/powerpoint/2010/main" val="23636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«نقشه راه آینده»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A760B56D-C6A2-FA56-395F-7591E5773D30}"/>
              </a:ext>
            </a:extLst>
          </p:cNvPr>
          <p:cNvGrpSpPr/>
          <p:nvPr/>
        </p:nvGrpSpPr>
        <p:grpSpPr>
          <a:xfrm>
            <a:off x="9965721" y="1822317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FF7C3D2-DA42-9D6E-4966-F6B477473710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FA904FA4-31E7-4343-CE48-7810E6A8AD3B}"/>
              </a:ext>
            </a:extLst>
          </p:cNvPr>
          <p:cNvGrpSpPr/>
          <p:nvPr/>
        </p:nvGrpSpPr>
        <p:grpSpPr>
          <a:xfrm>
            <a:off x="9965721" y="2911506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68DFA8D-5DC5-4CBD-E8EF-D395B7FBC84E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BAD989B3-DE1D-5297-2A01-6761FDA7D55E}"/>
              </a:ext>
            </a:extLst>
          </p:cNvPr>
          <p:cNvGrpSpPr/>
          <p:nvPr/>
        </p:nvGrpSpPr>
        <p:grpSpPr>
          <a:xfrm>
            <a:off x="9965721" y="4000695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4A4DBFF-80D2-AA99-EB6B-9E5A6252130C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34494ABD-3CDC-F4F1-7291-7E3067FCEB86}"/>
              </a:ext>
            </a:extLst>
          </p:cNvPr>
          <p:cNvGrpSpPr/>
          <p:nvPr/>
        </p:nvGrpSpPr>
        <p:grpSpPr>
          <a:xfrm>
            <a:off x="9965721" y="5089884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F02B5DF-B49C-C252-3221-21EE62919BAE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sp>
        <p:nvSpPr>
          <p:cNvPr id="26" name="TextBox 10">
            <a:extLst>
              <a:ext uri="{FF2B5EF4-FFF2-40B4-BE49-F238E27FC236}">
                <a16:creationId xmlns:a16="http://schemas.microsoft.com/office/drawing/2014/main" id="{38DB9E60-56FA-5DEE-1A43-44117389C933}"/>
              </a:ext>
            </a:extLst>
          </p:cNvPr>
          <p:cNvSpPr txBox="1"/>
          <p:nvPr/>
        </p:nvSpPr>
        <p:spPr>
          <a:xfrm>
            <a:off x="5192884" y="1700783"/>
            <a:ext cx="442165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fa-IR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گام اول</a:t>
            </a:r>
            <a:endParaRPr lang="ar-AE" sz="2800" spc="15" dirty="0">
              <a:solidFill>
                <a:srgbClr val="55405A"/>
              </a:solidFill>
              <a:latin typeface="Fira Sans Light"/>
              <a:cs typeface="B Mitra" panose="00000400000000000000" pitchFamily="2" charset="-78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3029EDD7-5952-480D-A8A3-2A476BB5BEA6}"/>
              </a:ext>
            </a:extLst>
          </p:cNvPr>
          <p:cNvSpPr txBox="1"/>
          <p:nvPr/>
        </p:nvSpPr>
        <p:spPr>
          <a:xfrm>
            <a:off x="5192883" y="2789972"/>
            <a:ext cx="442165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fa-IR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گام دوم</a:t>
            </a:r>
            <a:endParaRPr lang="ar-AE" sz="2800" spc="15" dirty="0">
              <a:solidFill>
                <a:srgbClr val="55405A"/>
              </a:solidFill>
              <a:latin typeface="Fira Sans Light"/>
              <a:cs typeface="B Mitra" panose="00000400000000000000" pitchFamily="2" charset="-78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B02BFB05-EDBC-8DE5-3281-68161E28651E}"/>
              </a:ext>
            </a:extLst>
          </p:cNvPr>
          <p:cNvSpPr txBox="1"/>
          <p:nvPr/>
        </p:nvSpPr>
        <p:spPr>
          <a:xfrm>
            <a:off x="5192883" y="3879161"/>
            <a:ext cx="442165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fa-IR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گام سوم</a:t>
            </a:r>
            <a:endParaRPr lang="ar-AE" sz="2800" spc="15" dirty="0">
              <a:solidFill>
                <a:srgbClr val="55405A"/>
              </a:solidFill>
              <a:latin typeface="Fira Sans Light"/>
              <a:cs typeface="B Mitra" panose="00000400000000000000" pitchFamily="2" charset="-78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AE363485-A588-6394-3A67-929FBF0BD794}"/>
              </a:ext>
            </a:extLst>
          </p:cNvPr>
          <p:cNvSpPr txBox="1"/>
          <p:nvPr/>
        </p:nvSpPr>
        <p:spPr>
          <a:xfrm>
            <a:off x="5192883" y="4968350"/>
            <a:ext cx="442165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200"/>
              </a:lnSpc>
            </a:pPr>
            <a:r>
              <a:rPr lang="fa-IR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گام چارم</a:t>
            </a:r>
            <a:endParaRPr lang="ar-AE" sz="2800" spc="15" dirty="0">
              <a:solidFill>
                <a:srgbClr val="55405A"/>
              </a:solidFill>
              <a:latin typeface="Fira Sans Light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52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معرفی اعضای تیم و محل استقرار فعلی تیم</a:t>
            </a:r>
          </a:p>
        </p:txBody>
      </p:sp>
    </p:spTree>
    <p:extLst>
      <p:ext uri="{BB962C8B-B14F-4D97-AF65-F5344CB8AC3E}">
        <p14:creationId xmlns:p14="http://schemas.microsoft.com/office/powerpoint/2010/main" val="639056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162" y="271463"/>
            <a:ext cx="6697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«معرفی اعضای تیم و محل استقرار فعلی تیم»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0BB30F7-1F45-A61F-33C8-31771AE6A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81600" y="2248930"/>
            <a:ext cx="1828800" cy="1828800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9D681669-625D-74EB-7C20-83A6A146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10832" y="2248930"/>
            <a:ext cx="1828800" cy="1828800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B41980C5-4CF2-4E74-5FA9-700D5A1CE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52368" y="2248930"/>
            <a:ext cx="1828800" cy="1828800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6FB72E96-2909-0682-3615-B35D6CB446F5}"/>
              </a:ext>
            </a:extLst>
          </p:cNvPr>
          <p:cNvSpPr txBox="1"/>
          <p:nvPr/>
        </p:nvSpPr>
        <p:spPr>
          <a:xfrm>
            <a:off x="4677391" y="4362426"/>
            <a:ext cx="28372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نام و نام خانوادگی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تحصیلات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تخصص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نقش در تیم، مقدار سهام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05AB29D-EB52-9C75-112E-C2AF31C4D21D}"/>
              </a:ext>
            </a:extLst>
          </p:cNvPr>
          <p:cNvSpPr txBox="1"/>
          <p:nvPr/>
        </p:nvSpPr>
        <p:spPr>
          <a:xfrm>
            <a:off x="7906623" y="4362426"/>
            <a:ext cx="28372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نام و نام خانوادگی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تحصیلات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تخصص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نقش در تیم، مقدار سهام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550BC9-ACFD-30B6-8740-15324FF0273E}"/>
              </a:ext>
            </a:extLst>
          </p:cNvPr>
          <p:cNvSpPr txBox="1"/>
          <p:nvPr/>
        </p:nvSpPr>
        <p:spPr>
          <a:xfrm>
            <a:off x="1448159" y="4362426"/>
            <a:ext cx="283721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نام و نام خانوادگی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تحصیلات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تخصص</a:t>
            </a:r>
            <a:b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</a:br>
            <a:r>
              <a:rPr lang="ar-AE" sz="2000" u="none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نقش در تیم، مقدار سهام</a:t>
            </a:r>
          </a:p>
        </p:txBody>
      </p:sp>
    </p:spTree>
    <p:extLst>
      <p:ext uri="{BB962C8B-B14F-4D97-AF65-F5344CB8AC3E}">
        <p14:creationId xmlns:p14="http://schemas.microsoft.com/office/powerpoint/2010/main" val="261346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بیان مسئله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08F889-AB49-E604-E582-ED7E6A910B8F}"/>
              </a:ext>
            </a:extLst>
          </p:cNvPr>
          <p:cNvSpPr/>
          <p:nvPr/>
        </p:nvSpPr>
        <p:spPr>
          <a:xfrm>
            <a:off x="635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1" name="TextBox 1">
            <a:extLst>
              <a:ext uri="{FF2B5EF4-FFF2-40B4-BE49-F238E27FC236}">
                <a16:creationId xmlns:a16="http://schemas.microsoft.com/office/drawing/2014/main" id="{42D69544-5734-699B-1FC4-E0B69CEC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36900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>
                <a:solidFill>
                  <a:srgbClr val="55405A"/>
                </a:solidFill>
                <a:cs typeface="B Titr" panose="00000700000000000000" pitchFamily="2" charset="-78"/>
              </a:rPr>
              <a:t>با تشکر از توجه همکاران گرامی</a:t>
            </a:r>
          </a:p>
        </p:txBody>
      </p:sp>
      <p:pic>
        <p:nvPicPr>
          <p:cNvPr id="58372" name="Picture 4" descr="لوگوی شهرداری تهران - عکس نودی">
            <a:extLst>
              <a:ext uri="{FF2B5EF4-FFF2-40B4-BE49-F238E27FC236}">
                <a16:creationId xmlns:a16="http://schemas.microsoft.com/office/drawing/2014/main" id="{315C9724-2097-62B1-1132-8E444F66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8826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1C19A-F6BF-460D-80DE-4BBECCFD1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941" y="4603893"/>
            <a:ext cx="1371600" cy="1371600"/>
          </a:xfrm>
          <a:prstGeom prst="rect">
            <a:avLst/>
          </a:prstGeom>
        </p:spPr>
      </p:pic>
      <p:pic>
        <p:nvPicPr>
          <p:cNvPr id="58374" name="Picture 12">
            <a:extLst>
              <a:ext uri="{FF2B5EF4-FFF2-40B4-BE49-F238E27FC236}">
                <a16:creationId xmlns:a16="http://schemas.microsoft.com/office/drawing/2014/main" id="{A44176DC-3A7A-24C0-44BC-7779EA0C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7404100" y="0"/>
            <a:ext cx="338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«بیان مسئله»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17539E5-625F-8567-1391-9151AEC19F23}"/>
              </a:ext>
            </a:extLst>
          </p:cNvPr>
          <p:cNvSpPr txBox="1"/>
          <p:nvPr/>
        </p:nvSpPr>
        <p:spPr>
          <a:xfrm>
            <a:off x="1544595" y="1183334"/>
            <a:ext cx="9106930" cy="1573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ts val="4200"/>
              </a:lnSpc>
            </a:pPr>
            <a:r>
              <a:rPr lang="fa-IR" sz="2400" spc="15" dirty="0">
                <a:solidFill>
                  <a:srgbClr val="000000"/>
                </a:solidFill>
                <a:latin typeface="Fira Sans Light"/>
                <a:cs typeface="B Mitra" panose="00000400000000000000" pitchFamily="2" charset="-78"/>
              </a:rPr>
              <a:t>مسأله موجود را بیان کنید. (در این قسمت سعی شود مسأله به صورت چالشی با اعداد و ارقام بیان شود که ارزش‌های پیشنهادی محصول / خدمت کسب و کار به خوبی نشان دهد چه حجمی از این چالش‌ها را پاسخ داده و رفع می‌کند.)</a:t>
            </a:r>
            <a:endParaRPr lang="en-US" sz="2400" spc="15" dirty="0">
              <a:solidFill>
                <a:srgbClr val="000000"/>
              </a:solidFill>
              <a:latin typeface="Fira Sans Light"/>
              <a:cs typeface="B Mitra" panose="00000400000000000000" pitchFamily="2" charset="-78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9AD014C-6D0D-F53F-B4B6-286D5F12C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411591"/>
              </p:ext>
            </p:extLst>
          </p:nvPr>
        </p:nvGraphicFramePr>
        <p:xfrm>
          <a:off x="3010242" y="3511603"/>
          <a:ext cx="6171515" cy="262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راه حل</a:t>
            </a:r>
          </a:p>
        </p:txBody>
      </p:sp>
    </p:spTree>
    <p:extLst>
      <p:ext uri="{BB962C8B-B14F-4D97-AF65-F5344CB8AC3E}">
        <p14:creationId xmlns:p14="http://schemas.microsoft.com/office/powerpoint/2010/main" val="31625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«راه حل»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DBEEB8-6AF4-63B4-A2D6-3EFD0520B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1718"/>
              </p:ext>
            </p:extLst>
          </p:nvPr>
        </p:nvGraphicFramePr>
        <p:xfrm>
          <a:off x="2604873" y="1763501"/>
          <a:ext cx="6982254" cy="333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5">
            <a:extLst>
              <a:ext uri="{FF2B5EF4-FFF2-40B4-BE49-F238E27FC236}">
                <a16:creationId xmlns:a16="http://schemas.microsoft.com/office/drawing/2014/main" id="{E8512CC6-D026-77F8-3CDE-661DD4BCF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73172" y="4187416"/>
            <a:ext cx="502920" cy="457200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1941262B-C49C-D0DF-36F6-9F3F50EC19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906535" y="2201028"/>
            <a:ext cx="457200" cy="457200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D9A662F-D2F6-F177-0D6B-C66E63FDF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655968" y="32029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0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ارزش پیشنهادی</a:t>
            </a:r>
          </a:p>
        </p:txBody>
      </p:sp>
    </p:spTree>
    <p:extLst>
      <p:ext uri="{BB962C8B-B14F-4D97-AF65-F5344CB8AC3E}">
        <p14:creationId xmlns:p14="http://schemas.microsoft.com/office/powerpoint/2010/main" val="296523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C4888-8EE9-BCD8-B6CF-E1F6949D060C}"/>
              </a:ext>
            </a:extLst>
          </p:cNvPr>
          <p:cNvSpPr/>
          <p:nvPr/>
        </p:nvSpPr>
        <p:spPr>
          <a:xfrm>
            <a:off x="11009313" y="0"/>
            <a:ext cx="969962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4" descr="لوگوی شهرداری تهران - عکس نودی">
            <a:extLst>
              <a:ext uri="{FF2B5EF4-FFF2-40B4-BE49-F238E27FC236}">
                <a16:creationId xmlns:a16="http://schemas.microsoft.com/office/drawing/2014/main" id="{8EDB24BA-E66E-7DA8-0F48-6471F584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3" y="5192713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BAC3-490E-5A7D-60B1-E4308F106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4397" y="6025024"/>
            <a:ext cx="640080" cy="640080"/>
          </a:xfrm>
          <a:prstGeom prst="rect">
            <a:avLst/>
          </a:prstGeom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E510F42-02BB-F017-8B7B-D316FDDA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24796"/>
          <a:stretch>
            <a:fillRect/>
          </a:stretch>
        </p:blipFill>
        <p:spPr bwMode="auto">
          <a:xfrm>
            <a:off x="11009313" y="7938"/>
            <a:ext cx="9699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>
            <a:extLst>
              <a:ext uri="{FF2B5EF4-FFF2-40B4-BE49-F238E27FC236}">
                <a16:creationId xmlns:a16="http://schemas.microsoft.com/office/drawing/2014/main" id="{B3C5EF1F-8731-202A-ABE4-95692B7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71463"/>
            <a:ext cx="455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2400" dirty="0">
                <a:solidFill>
                  <a:srgbClr val="55405A"/>
                </a:solidFill>
                <a:cs typeface="B Titr" panose="00000700000000000000" pitchFamily="2" charset="-78"/>
              </a:rPr>
              <a:t>«ارزش پیشنهادی»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8C70A20-2794-325F-98F7-9177C18DBA9E}"/>
              </a:ext>
            </a:extLst>
          </p:cNvPr>
          <p:cNvSpPr txBox="1"/>
          <p:nvPr/>
        </p:nvSpPr>
        <p:spPr>
          <a:xfrm>
            <a:off x="1468167" y="1562313"/>
            <a:ext cx="9255666" cy="108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AE" sz="2800" spc="15" dirty="0">
                <a:solidFill>
                  <a:srgbClr val="55405A"/>
                </a:solidFill>
                <a:latin typeface="Fira Sans Light"/>
                <a:cs typeface="B Mitra" panose="00000400000000000000" pitchFamily="2" charset="-78"/>
              </a:rPr>
              <a:t>برای آن دسته مشتریان اولیه، محصول چه ارزش پیشنهادی ارائه می‌دهد و این ارزش به کدام یک از نیازهای مشتری پاسخ می‌دهد؟</a:t>
            </a:r>
            <a:endParaRPr lang="en-US" sz="2800" spc="15" dirty="0">
              <a:solidFill>
                <a:srgbClr val="55405A"/>
              </a:solidFill>
              <a:latin typeface="Fira Sans Light"/>
              <a:cs typeface="B Mitra" panose="00000400000000000000" pitchFamily="2" charset="-78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B5F0C54-5D96-B2D3-8091-8C94EA480472}"/>
              </a:ext>
            </a:extLst>
          </p:cNvPr>
          <p:cNvSpPr txBox="1"/>
          <p:nvPr/>
        </p:nvSpPr>
        <p:spPr>
          <a:xfrm>
            <a:off x="5459904" y="3636383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1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BCF542A5-25B6-2624-28B5-ED6ECC416EEE}"/>
              </a:ext>
            </a:extLst>
          </p:cNvPr>
          <p:cNvGrpSpPr/>
          <p:nvPr/>
        </p:nvGrpSpPr>
        <p:grpSpPr>
          <a:xfrm>
            <a:off x="9384956" y="5618386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A7E0DD-4666-132B-EA08-EFD159C7F75F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705C765E-84FF-83A8-B5E4-D16A1069AB9A}"/>
              </a:ext>
            </a:extLst>
          </p:cNvPr>
          <p:cNvSpPr txBox="1"/>
          <p:nvPr/>
        </p:nvSpPr>
        <p:spPr>
          <a:xfrm>
            <a:off x="5459904" y="5604811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2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346EB9F5-63C3-7B16-EE1B-1796A7C79CBC}"/>
              </a:ext>
            </a:extLst>
          </p:cNvPr>
          <p:cNvSpPr txBox="1"/>
          <p:nvPr/>
        </p:nvSpPr>
        <p:spPr>
          <a:xfrm>
            <a:off x="767676" y="3633705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3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C175E55-50B1-7691-81CD-C0D39B279358}"/>
              </a:ext>
            </a:extLst>
          </p:cNvPr>
          <p:cNvSpPr txBox="1"/>
          <p:nvPr/>
        </p:nvSpPr>
        <p:spPr>
          <a:xfrm>
            <a:off x="767677" y="5607490"/>
            <a:ext cx="57144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fa-IR" sz="2000" spc="105" dirty="0">
                <a:solidFill>
                  <a:schemeClr val="accent1">
                    <a:lumMod val="75000"/>
                  </a:schemeClr>
                </a:solidFill>
                <a:latin typeface="Fira Sans Bold Bold"/>
                <a:cs typeface="B Titr" panose="00000700000000000000" pitchFamily="2" charset="-78"/>
              </a:rPr>
              <a:t>ارزش پیشنهادی 4</a:t>
            </a:r>
            <a:endParaRPr lang="en-US" sz="2000" spc="105" dirty="0">
              <a:solidFill>
                <a:schemeClr val="accent1">
                  <a:lumMod val="75000"/>
                </a:schemeClr>
              </a:solidFill>
              <a:latin typeface="Fira Sans Bold Bold"/>
              <a:cs typeface="B Titr" panose="00000700000000000000" pitchFamily="2" charset="-78"/>
            </a:endParaRPr>
          </a:p>
        </p:txBody>
      </p:sp>
      <p:grpSp>
        <p:nvGrpSpPr>
          <p:cNvPr id="30" name="Group 14">
            <a:extLst>
              <a:ext uri="{FF2B5EF4-FFF2-40B4-BE49-F238E27FC236}">
                <a16:creationId xmlns:a16="http://schemas.microsoft.com/office/drawing/2014/main" id="{0648B1B4-4ADB-ACEA-B41F-44615B7E2B14}"/>
              </a:ext>
            </a:extLst>
          </p:cNvPr>
          <p:cNvGrpSpPr/>
          <p:nvPr/>
        </p:nvGrpSpPr>
        <p:grpSpPr>
          <a:xfrm>
            <a:off x="9384956" y="3633704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6BC538F-C1B0-0F19-B7ED-E4F36B6D7CDB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80471212-9371-87E9-8572-2E7A81E1EA97}"/>
              </a:ext>
            </a:extLst>
          </p:cNvPr>
          <p:cNvGrpSpPr/>
          <p:nvPr/>
        </p:nvGrpSpPr>
        <p:grpSpPr>
          <a:xfrm>
            <a:off x="4768859" y="5618386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1BD25AFC-44ED-7784-82A7-CE4A5C4E62DB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  <p:grpSp>
        <p:nvGrpSpPr>
          <p:cNvPr id="34" name="Group 14">
            <a:extLst>
              <a:ext uri="{FF2B5EF4-FFF2-40B4-BE49-F238E27FC236}">
                <a16:creationId xmlns:a16="http://schemas.microsoft.com/office/drawing/2014/main" id="{B7F0E028-4BE9-A652-D86B-8417CBC11C63}"/>
              </a:ext>
            </a:extLst>
          </p:cNvPr>
          <p:cNvGrpSpPr/>
          <p:nvPr/>
        </p:nvGrpSpPr>
        <p:grpSpPr>
          <a:xfrm>
            <a:off x="4768859" y="3645940"/>
            <a:ext cx="341236" cy="295542"/>
            <a:chOff x="0" y="0"/>
            <a:chExt cx="6202680" cy="5372100"/>
          </a:xfrm>
          <a:solidFill>
            <a:srgbClr val="55405A"/>
          </a:solidFill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D837177-1FE6-3E0E-B26E-53D014C3BE0C}"/>
                </a:ext>
              </a:extLst>
            </p:cNvPr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grpFill/>
            <a:ln w="19050">
              <a:solidFill>
                <a:schemeClr val="accent4">
                  <a:lumMod val="75000"/>
                </a:schemeClr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183949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E1C7A-3853-2CB9-1ECD-BD22102A9D7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BFC"/>
          </a:solidFill>
          <a:ln>
            <a:solidFill>
              <a:srgbClr val="DCF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B93DD9AD-A5F6-451D-6E32-D7635089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3179763"/>
            <a:ext cx="680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55405A"/>
                </a:solidFill>
                <a:cs typeface="B Titr" panose="00000700000000000000" pitchFamily="2" charset="-78"/>
              </a:rPr>
              <a:t>معرفی محصول</a:t>
            </a:r>
          </a:p>
        </p:txBody>
      </p:sp>
    </p:spTree>
    <p:extLst>
      <p:ext uri="{BB962C8B-B14F-4D97-AF65-F5344CB8AC3E}">
        <p14:creationId xmlns:p14="http://schemas.microsoft.com/office/powerpoint/2010/main" val="387401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542</Words>
  <Application>Microsoft Office PowerPoint</Application>
  <PresentationFormat>Widescreen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 Titr</vt:lpstr>
      <vt:lpstr>Calibri</vt:lpstr>
      <vt:lpstr>Calibri Light</vt:lpstr>
      <vt:lpstr>Century Gothic</vt:lpstr>
      <vt:lpstr>Fira Sans Bold Bold</vt:lpstr>
      <vt:lpstr>Fira Sans Light</vt:lpstr>
      <vt:lpstr>Fira Sans Medium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arash mohammadi</dc:creator>
  <cp:lastModifiedBy>HYPER</cp:lastModifiedBy>
  <cp:revision>90</cp:revision>
  <dcterms:created xsi:type="dcterms:W3CDTF">2022-06-11T13:16:42Z</dcterms:created>
  <dcterms:modified xsi:type="dcterms:W3CDTF">2022-06-21T06:34:42Z</dcterms:modified>
</cp:coreProperties>
</file>